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82"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4" r:id="rId28"/>
    <p:sldId id="281" r:id="rId29"/>
  </p:sldIdLst>
  <p:sldSz cx="12192000" cy="6858000"/>
  <p:notesSz cx="6950075" cy="9236075"/>
  <p:embeddedFontLst>
    <p:embeddedFont>
      <p:font typeface="Century Gothic" panose="020B0502020202020204" pitchFamily="34"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68" y="92"/>
      </p:cViewPr>
      <p:guideLst/>
    </p:cSldViewPr>
  </p:slideViewPr>
  <p:notesTextViewPr>
    <p:cViewPr>
      <p:scale>
        <a:sx n="1" d="1"/>
        <a:sy n="1" d="1"/>
      </p:scale>
      <p:origin x="0" y="-28"/>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4.fntdata"/><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4872BE24-B561-46B0-BCB2-E02BE442D05B}" type="datetimeFigureOut">
              <a:rPr lang="en-US" smtClean="0"/>
              <a:t>5/19/2021</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2782C460-8479-41B9-8D7B-2CD33E05A7C7}" type="slidenum">
              <a:rPr lang="en-US" smtClean="0"/>
              <a:t>‹#›</a:t>
            </a:fld>
            <a:endParaRPr lang="en-US"/>
          </a:p>
        </p:txBody>
      </p:sp>
    </p:spTree>
    <p:extLst>
      <p:ext uri="{BB962C8B-B14F-4D97-AF65-F5344CB8AC3E}">
        <p14:creationId xmlns:p14="http://schemas.microsoft.com/office/powerpoint/2010/main" val="970822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96875" y="692150"/>
            <a:ext cx="6157913"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dirty="0"/>
          </a:p>
        </p:txBody>
      </p:sp>
      <p:sp>
        <p:nvSpPr>
          <p:cNvPr id="137" name="Shape 137"/>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202" name="Shape 20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62505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r>
              <a:rPr lang="en-US" dirty="0"/>
              <a:t>Buprenorphine (</a:t>
            </a:r>
            <a:r>
              <a:rPr lang="en-US" dirty="0" err="1"/>
              <a:t>Suboxone</a:t>
            </a:r>
            <a:r>
              <a:rPr lang="en-US" dirty="0"/>
              <a:t>) and Methadone</a:t>
            </a:r>
            <a:endParaRPr dirty="0"/>
          </a:p>
          <a:p>
            <a:pPr marL="0" indent="0">
              <a:buNone/>
            </a:pPr>
            <a:r>
              <a:rPr lang="en-US" dirty="0"/>
              <a:t>https://www.aapa.org/wp-content/uploads/2017/03/f-833-4-8256527_dk6DMjRR_Prescribing_IB_2017_FINAL.pdf</a:t>
            </a:r>
            <a:endParaRPr dirty="0"/>
          </a:p>
        </p:txBody>
      </p:sp>
      <p:sp>
        <p:nvSpPr>
          <p:cNvPr id="211" name="Shape 211"/>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219" name="Shape 219"/>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227" name="Shape 227"/>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237" name="Shape 237"/>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253" name="Shape 253"/>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r>
              <a:rPr lang="en-US" dirty="0"/>
              <a:t>Many pitfalls with “incident to” - be sure you are aware of what these are!</a:t>
            </a:r>
            <a:endParaRPr dirty="0"/>
          </a:p>
        </p:txBody>
      </p:sp>
      <p:sp>
        <p:nvSpPr>
          <p:cNvPr id="261" name="Shape 261"/>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269" name="Shape 269"/>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r>
              <a:rPr lang="en-US" sz="1000" dirty="0">
                <a:solidFill>
                  <a:schemeClr val="dk1"/>
                </a:solidFill>
                <a:highlight>
                  <a:srgbClr val="FFFFFF"/>
                </a:highlight>
              </a:rPr>
              <a:t>As graduation nears, you will inevitably find gainful employment and therefore need to become licensed in the state(s) in which you practice.  This can be a cumbersome, laborious, and multi-step process (passing PANCE, supervising physician agreement, hospital credentialing, obtaining DEA/NPI #s, </a:t>
            </a:r>
            <a:r>
              <a:rPr lang="en-US" sz="1000" dirty="0" err="1">
                <a:solidFill>
                  <a:schemeClr val="dk1"/>
                </a:solidFill>
                <a:highlight>
                  <a:srgbClr val="FFFFFF"/>
                </a:highlight>
              </a:rPr>
              <a:t>etc</a:t>
            </a:r>
            <a:r>
              <a:rPr lang="en-US" sz="1000" dirty="0">
                <a:solidFill>
                  <a:schemeClr val="dk1"/>
                </a:solidFill>
                <a:highlight>
                  <a:srgbClr val="FFFFFF"/>
                </a:highlight>
              </a:rPr>
              <a:t>).  This </a:t>
            </a:r>
            <a:r>
              <a:rPr lang="en-US" sz="1000" dirty="0" smtClean="0">
                <a:solidFill>
                  <a:schemeClr val="dk1"/>
                </a:solidFill>
                <a:highlight>
                  <a:srgbClr val="FFFFFF"/>
                </a:highlight>
              </a:rPr>
              <a:t>presentation </a:t>
            </a:r>
            <a:r>
              <a:rPr lang="en-US" sz="1000" dirty="0">
                <a:solidFill>
                  <a:schemeClr val="dk1"/>
                </a:solidFill>
                <a:highlight>
                  <a:srgbClr val="FFFFFF"/>
                </a:highlight>
              </a:rPr>
              <a:t>is intended to give you some helpful tips in getting started.  IF THIS INFO DOES YET PERTAIN TO YOU, PLEASE DISREGARD and continue studying for your EOR exam.  You can refer back to this </a:t>
            </a:r>
            <a:r>
              <a:rPr lang="en-US" sz="1000" dirty="0" smtClean="0">
                <a:solidFill>
                  <a:schemeClr val="dk1"/>
                </a:solidFill>
                <a:highlight>
                  <a:srgbClr val="FFFFFF"/>
                </a:highlight>
              </a:rPr>
              <a:t>PPT </a:t>
            </a:r>
            <a:r>
              <a:rPr lang="en-US" sz="1000" dirty="0">
                <a:solidFill>
                  <a:schemeClr val="dk1"/>
                </a:solidFill>
                <a:highlight>
                  <a:srgbClr val="FFFFFF"/>
                </a:highlight>
              </a:rPr>
              <a:t>when the time comes. </a:t>
            </a:r>
            <a:endParaRPr dirty="0"/>
          </a:p>
        </p:txBody>
      </p:sp>
      <p:sp>
        <p:nvSpPr>
          <p:cNvPr id="144" name="Shape 14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r>
              <a:rPr lang="en-US" dirty="0" smtClean="0"/>
              <a:t>https://www.delawarepas.org</a:t>
            </a:r>
          </a:p>
          <a:p>
            <a:pPr marL="0" indent="0">
              <a:buNone/>
            </a:pPr>
            <a:r>
              <a:rPr lang="en-US" dirty="0" smtClean="0"/>
              <a:t>https://pspa.net</a:t>
            </a:r>
            <a:endParaRPr dirty="0"/>
          </a:p>
        </p:txBody>
      </p:sp>
      <p:sp>
        <p:nvSpPr>
          <p:cNvPr id="278" name="Shape 278"/>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285" name="Shape 285"/>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293" name="Shape 293"/>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301" name="Shape 301"/>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dirty="0"/>
          </a:p>
        </p:txBody>
      </p:sp>
      <p:sp>
        <p:nvSpPr>
          <p:cNvPr id="309" name="Shape 309"/>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317" name="Shape 317"/>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5" name="Shape 325"/>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dirty="0"/>
          </a:p>
        </p:txBody>
      </p:sp>
      <p:sp>
        <p:nvSpPr>
          <p:cNvPr id="144" name="Shape 14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6603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r>
              <a:rPr lang="en-US" dirty="0"/>
              <a:t>Now go forth and stomp out pain and pestilence!</a:t>
            </a:r>
            <a:endParaRPr dirty="0"/>
          </a:p>
        </p:txBody>
      </p:sp>
      <p:sp>
        <p:nvSpPr>
          <p:cNvPr id="331" name="Shape 331"/>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152" name="Shape 15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r>
              <a:rPr lang="en-US" dirty="0"/>
              <a:t>Let’s define some terms…</a:t>
            </a:r>
            <a:endParaRPr dirty="0"/>
          </a:p>
          <a:p>
            <a:pPr marL="0" indent="0">
              <a:buNone/>
            </a:pPr>
            <a:r>
              <a:rPr lang="en-US" dirty="0"/>
              <a:t>PANCE - physician assistant national certifying exam</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r>
              <a:rPr lang="en-US" dirty="0"/>
              <a:t>PANRE = physician assistant national recertification exam</a:t>
            </a:r>
            <a:endParaRPr dirty="0"/>
          </a:p>
          <a:p>
            <a:pPr marL="0" indent="0">
              <a:buNone/>
            </a:pPr>
            <a:r>
              <a:rPr lang="en-US" dirty="0"/>
              <a:t>CAQ - certificate of added qualification</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r>
              <a:rPr lang="en-US" sz="1000" dirty="0">
                <a:solidFill>
                  <a:schemeClr val="dk1"/>
                </a:solidFill>
              </a:rPr>
              <a:t>You may be able to apply for (and obtain) a license prior to having a job.  It's a bit risky to go through the painful process and cost without guaranteed employment, but if you know where you are looking to practice, the fact that you already have a state license (or are in the process of obtaining) should make you a better candidate!  </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185" name="Shape 185"/>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ctr" anchorCtr="0">
            <a:noAutofit/>
          </a:bodyPr>
          <a:lstStyle/>
          <a:p>
            <a:pPr marL="0" indent="0">
              <a:buNone/>
            </a:pPr>
            <a:endParaRPr/>
          </a:p>
        </p:txBody>
      </p:sp>
      <p:sp>
        <p:nvSpPr>
          <p:cNvPr id="194" name="Shape 19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4212" y="685799"/>
            <a:ext cx="8001000" cy="2971801"/>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Century Gothic"/>
              <a:buNone/>
              <a:defRPr sz="48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19" name="Shape 19"/>
          <p:cNvSpPr txBox="1">
            <a:spLocks noGrp="1"/>
          </p:cNvSpPr>
          <p:nvPr>
            <p:ph type="subTitle" idx="1"/>
          </p:nvPr>
        </p:nvSpPr>
        <p:spPr>
          <a:xfrm>
            <a:off x="684212" y="3843867"/>
            <a:ext cx="6400800" cy="1947333"/>
          </a:xfrm>
          <a:prstGeom prst="rect">
            <a:avLst/>
          </a:prstGeom>
          <a:noFill/>
          <a:ln>
            <a:noFill/>
          </a:ln>
        </p:spPr>
        <p:txBody>
          <a:bodyPr spcFirstLastPara="1" wrap="square" lIns="91425" tIns="91425" rIns="91425" bIns="91425" anchor="t" anchorCtr="0"/>
          <a:lstStyle>
            <a:lvl1pPr marL="0" marR="0" lvl="0" indent="0" algn="l" rtl="0">
              <a:spcBef>
                <a:spcPts val="420"/>
              </a:spcBef>
              <a:spcAft>
                <a:spcPts val="0"/>
              </a:spcAft>
              <a:buClr>
                <a:schemeClr val="lt1"/>
              </a:buClr>
              <a:buSzPts val="1600"/>
              <a:buFont typeface="Noto Sans Symbols"/>
              <a:buNone/>
              <a:defRPr sz="2100" b="0" i="0" u="none" strike="noStrike" cap="none">
                <a:solidFill>
                  <a:schemeClr val="lt1"/>
                </a:solidFill>
                <a:latin typeface="Century Gothic"/>
                <a:ea typeface="Century Gothic"/>
                <a:cs typeface="Century Gothic"/>
                <a:sym typeface="Century Gothic"/>
              </a:defRPr>
            </a:lvl1pPr>
            <a:lvl2pPr marL="457200" marR="0" lvl="1" indent="0" algn="ctr" rtl="0">
              <a:spcBef>
                <a:spcPts val="600"/>
              </a:spcBef>
              <a:spcAft>
                <a:spcPts val="0"/>
              </a:spcAft>
              <a:buClr>
                <a:schemeClr val="l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914400" marR="0" lvl="2" indent="0" algn="ctr" rtl="0">
              <a:spcBef>
                <a:spcPts val="600"/>
              </a:spcBef>
              <a:spcAft>
                <a:spcPts val="0"/>
              </a:spcAft>
              <a:buClr>
                <a:schemeClr val="l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371600" marR="0" lvl="3" indent="0" algn="ctr"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1828800" marR="0" lvl="4" indent="0" algn="ctr"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286000" marR="0" lvl="5" indent="0" algn="ctr"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6pPr>
            <a:lvl7pPr marL="2743200" marR="0" lvl="6" indent="0" algn="ctr"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7pPr>
            <a:lvl8pPr marL="3200400" marR="0" lvl="7" indent="0" algn="ctr"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8pPr>
            <a:lvl9pPr marL="3657600" marR="0" lvl="8" indent="0" algn="ctr" rtl="0">
              <a:spcBef>
                <a:spcPts val="600"/>
              </a:spcBef>
              <a:spcAft>
                <a:spcPts val="60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20" name="Shape 20"/>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21" name="Shape 21"/>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22" name="Shape 22"/>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cxnSp>
        <p:nvCxnSpPr>
          <p:cNvPr id="23" name="Shape 23"/>
          <p:cNvCxnSpPr/>
          <p:nvPr/>
        </p:nvCxnSpPr>
        <p:spPr>
          <a:xfrm flipH="1">
            <a:off x="8228012" y="8467"/>
            <a:ext cx="3810000" cy="3810000"/>
          </a:xfrm>
          <a:prstGeom prst="straightConnector1">
            <a:avLst/>
          </a:prstGeom>
          <a:noFill/>
          <a:ln w="12700" cap="flat" cmpd="sng">
            <a:solidFill>
              <a:schemeClr val="lt1"/>
            </a:solidFill>
            <a:prstDash val="solid"/>
            <a:round/>
            <a:headEnd type="none" w="sm" len="sm"/>
            <a:tailEnd type="none" w="sm" len="sm"/>
          </a:ln>
        </p:spPr>
      </p:cxnSp>
      <p:cxnSp>
        <p:nvCxnSpPr>
          <p:cNvPr id="24" name="Shape 24"/>
          <p:cNvCxnSpPr/>
          <p:nvPr/>
        </p:nvCxnSpPr>
        <p:spPr>
          <a:xfrm flipH="1">
            <a:off x="6108170" y="91545"/>
            <a:ext cx="6080655" cy="6080655"/>
          </a:xfrm>
          <a:prstGeom prst="straightConnector1">
            <a:avLst/>
          </a:prstGeom>
          <a:noFill/>
          <a:ln w="12700" cap="flat" cmpd="sng">
            <a:solidFill>
              <a:schemeClr val="lt1"/>
            </a:solidFill>
            <a:prstDash val="solid"/>
            <a:round/>
            <a:headEnd type="none" w="sm" len="sm"/>
            <a:tailEnd type="none" w="sm" len="sm"/>
          </a:ln>
        </p:spPr>
      </p:cxnSp>
      <p:cxnSp>
        <p:nvCxnSpPr>
          <p:cNvPr id="25" name="Shape 25"/>
          <p:cNvCxnSpPr/>
          <p:nvPr/>
        </p:nvCxnSpPr>
        <p:spPr>
          <a:xfrm flipH="1">
            <a:off x="7235825" y="228600"/>
            <a:ext cx="4953000" cy="4953000"/>
          </a:xfrm>
          <a:prstGeom prst="straightConnector1">
            <a:avLst/>
          </a:prstGeom>
          <a:noFill/>
          <a:ln w="12700" cap="flat" cmpd="sng">
            <a:solidFill>
              <a:schemeClr val="lt1"/>
            </a:solidFill>
            <a:prstDash val="solid"/>
            <a:round/>
            <a:headEnd type="none" w="sm" len="sm"/>
            <a:tailEnd type="none" w="sm" len="sm"/>
          </a:ln>
        </p:spPr>
      </p:cxnSp>
      <p:cxnSp>
        <p:nvCxnSpPr>
          <p:cNvPr id="26" name="Shape 26"/>
          <p:cNvCxnSpPr/>
          <p:nvPr/>
        </p:nvCxnSpPr>
        <p:spPr>
          <a:xfrm flipH="1">
            <a:off x="7335837" y="32278"/>
            <a:ext cx="4852989" cy="4852989"/>
          </a:xfrm>
          <a:prstGeom prst="straightConnector1">
            <a:avLst/>
          </a:prstGeom>
          <a:noFill/>
          <a:ln w="31750" cap="flat" cmpd="sng">
            <a:solidFill>
              <a:schemeClr val="lt1"/>
            </a:solidFill>
            <a:prstDash val="solid"/>
            <a:round/>
            <a:headEnd type="none" w="sm" len="sm"/>
            <a:tailEnd type="none" w="sm" len="sm"/>
          </a:ln>
        </p:spPr>
      </p:cxnSp>
      <p:cxnSp>
        <p:nvCxnSpPr>
          <p:cNvPr id="27" name="Shape 27"/>
          <p:cNvCxnSpPr/>
          <p:nvPr/>
        </p:nvCxnSpPr>
        <p:spPr>
          <a:xfrm flipH="1">
            <a:off x="7845426" y="609601"/>
            <a:ext cx="4343399" cy="4343399"/>
          </a:xfrm>
          <a:prstGeom prst="straightConnector1">
            <a:avLst/>
          </a:prstGeom>
          <a:noFill/>
          <a:ln w="31750" cap="flat" cmpd="sng">
            <a:solidFill>
              <a:schemeClr val="lt1"/>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anoramic Picture with Caption">
  <p:cSld name="Panoramic Picture with Caption">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684212" y="4487332"/>
            <a:ext cx="8534400" cy="150706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81" name="Shape 81"/>
          <p:cNvSpPr>
            <a:spLocks noGrp="1"/>
          </p:cNvSpPr>
          <p:nvPr>
            <p:ph type="pic" idx="2"/>
          </p:nvPr>
        </p:nvSpPr>
        <p:spPr>
          <a:xfrm>
            <a:off x="685800" y="533400"/>
            <a:ext cx="10818812" cy="3124200"/>
          </a:xfrm>
          <a:prstGeom prst="snip2DiagRect">
            <a:avLst>
              <a:gd name="adj1" fmla="val 10815"/>
              <a:gd name="adj2" fmla="val 0"/>
            </a:avLst>
          </a:prstGeom>
          <a:noFill/>
          <a:ln w="15875" cap="flat" cmpd="sng">
            <a:solidFill>
              <a:schemeClr val="lt1">
                <a:alpha val="40000"/>
              </a:schemeClr>
            </a:solidFill>
            <a:prstDash val="solid"/>
            <a:round/>
            <a:headEnd type="none" w="sm" len="sm"/>
            <a:tailEnd type="none" w="sm" len="sm"/>
          </a:ln>
        </p:spPr>
        <p:txBody>
          <a:bodyPr spcFirstLastPara="1" wrap="square" lIns="91425" tIns="91425" rIns="91425" bIns="91425" anchor="t" anchorCtr="0"/>
          <a:lstStyle>
            <a:lvl1pPr marL="0" marR="0" lvl="0" indent="0" algn="ctr" rtl="0">
              <a:spcBef>
                <a:spcPts val="32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1pPr>
            <a:lvl2pPr marL="457200" marR="0" lvl="1"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2pPr>
            <a:lvl3pPr marL="914400" marR="0" lvl="2"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3pPr>
            <a:lvl4pPr marL="1371600" marR="0" lvl="3"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4pPr>
            <a:lvl5pPr marL="1828800" marR="0" lvl="4"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5pPr>
            <a:lvl6pPr marL="2286000" marR="0" lvl="5"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6pPr>
            <a:lvl7pPr marL="2743200" marR="0" lvl="6"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7pPr>
            <a:lvl8pPr marL="3200400" marR="0" lvl="7"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8pPr>
            <a:lvl9pPr marL="3657600" marR="0" lvl="8" indent="0" algn="l" rtl="0">
              <a:spcBef>
                <a:spcPts val="600"/>
              </a:spcBef>
              <a:spcAft>
                <a:spcPts val="60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9pPr>
          </a:lstStyle>
          <a:p>
            <a:endParaRPr/>
          </a:p>
        </p:txBody>
      </p:sp>
      <p:sp>
        <p:nvSpPr>
          <p:cNvPr id="82" name="Shape 82"/>
          <p:cNvSpPr txBox="1">
            <a:spLocks noGrp="1"/>
          </p:cNvSpPr>
          <p:nvPr>
            <p:ph type="body" idx="1"/>
          </p:nvPr>
        </p:nvSpPr>
        <p:spPr>
          <a:xfrm>
            <a:off x="914402" y="3843867"/>
            <a:ext cx="8304210" cy="457200"/>
          </a:xfrm>
          <a:prstGeom prst="rect">
            <a:avLst/>
          </a:prstGeom>
          <a:noFill/>
          <a:ln>
            <a:noFill/>
          </a:ln>
        </p:spPr>
        <p:txBody>
          <a:bodyPr spcFirstLastPara="1" wrap="square" lIns="91425" tIns="91425" rIns="91425" bIns="91425" anchor="t" anchorCtr="0"/>
          <a:lstStyle>
            <a:lvl1pPr marL="457200" marR="0" lvl="0" indent="-228600" algn="l" rtl="0">
              <a:spcBef>
                <a:spcPts val="320"/>
              </a:spcBef>
              <a:spcAft>
                <a:spcPts val="0"/>
              </a:spcAft>
              <a:buClr>
                <a:schemeClr val="lt1"/>
              </a:buClr>
              <a:buSzPts val="1600"/>
              <a:buFont typeface="Noto Sans Symbols"/>
              <a:buNone/>
              <a:defRPr sz="16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83" name="Shape 83"/>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84" name="Shape 84"/>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85" name="Shape 85"/>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684213" y="685800"/>
            <a:ext cx="10058400" cy="27432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2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88" name="Shape 88"/>
          <p:cNvSpPr txBox="1">
            <a:spLocks noGrp="1"/>
          </p:cNvSpPr>
          <p:nvPr>
            <p:ph type="body" idx="1"/>
          </p:nvPr>
        </p:nvSpPr>
        <p:spPr>
          <a:xfrm>
            <a:off x="684212" y="4114800"/>
            <a:ext cx="8535988" cy="1879600"/>
          </a:xfrm>
          <a:prstGeom prst="rect">
            <a:avLst/>
          </a:prstGeom>
          <a:noFill/>
          <a:ln>
            <a:noFill/>
          </a:ln>
        </p:spPr>
        <p:txBody>
          <a:bodyPr spcFirstLastPara="1" wrap="square" lIns="91425" tIns="91425" rIns="91425" bIns="91425" anchor="ctr" anchorCtr="0"/>
          <a:lstStyle>
            <a:lvl1pPr marL="457200" marR="0" lvl="0" indent="-228600" algn="l" rtl="0">
              <a:spcBef>
                <a:spcPts val="400"/>
              </a:spcBef>
              <a:spcAft>
                <a:spcPts val="0"/>
              </a:spcAft>
              <a:buClr>
                <a:schemeClr val="lt1"/>
              </a:buClr>
              <a:buSzPts val="1600"/>
              <a:buFont typeface="Noto Sans Symbols"/>
              <a:buNone/>
              <a:defRPr sz="20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89" name="Shape 89"/>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90" name="Shape 90"/>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91" name="Shape 91"/>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141411" y="685800"/>
            <a:ext cx="9144001" cy="27432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2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94" name="Shape 94"/>
          <p:cNvSpPr txBox="1">
            <a:spLocks noGrp="1"/>
          </p:cNvSpPr>
          <p:nvPr>
            <p:ph type="body" idx="1"/>
          </p:nvPr>
        </p:nvSpPr>
        <p:spPr>
          <a:xfrm>
            <a:off x="1446212" y="3429000"/>
            <a:ext cx="8534400" cy="381000"/>
          </a:xfrm>
          <a:prstGeom prst="rect">
            <a:avLst/>
          </a:prstGeom>
          <a:noFill/>
          <a:ln>
            <a:noFill/>
          </a:ln>
        </p:spPr>
        <p:txBody>
          <a:bodyPr spcFirstLastPara="1" wrap="square" lIns="91425" tIns="91425" rIns="91425" bIns="91425" anchor="ctr" anchorCtr="0"/>
          <a:lstStyle>
            <a:lvl1pPr marL="457200" marR="0" lvl="0" indent="-228600" algn="l" rtl="0">
              <a:spcBef>
                <a:spcPts val="400"/>
              </a:spcBef>
              <a:spcAft>
                <a:spcPts val="0"/>
              </a:spcAft>
              <a:buClr>
                <a:schemeClr val="lt1"/>
              </a:buClr>
              <a:buSzPts val="1600"/>
              <a:buFont typeface="Noto Sans Symbols"/>
              <a:buNone/>
              <a:defRPr sz="20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95" name="Shape 95"/>
          <p:cNvSpPr txBox="1">
            <a:spLocks noGrp="1"/>
          </p:cNvSpPr>
          <p:nvPr>
            <p:ph type="body" idx="2"/>
          </p:nvPr>
        </p:nvSpPr>
        <p:spPr>
          <a:xfrm>
            <a:off x="684213" y="4301067"/>
            <a:ext cx="8534400" cy="1684865"/>
          </a:xfrm>
          <a:prstGeom prst="rect">
            <a:avLst/>
          </a:prstGeom>
          <a:noFill/>
          <a:ln>
            <a:noFill/>
          </a:ln>
        </p:spPr>
        <p:txBody>
          <a:bodyPr spcFirstLastPara="1" wrap="square" lIns="91425" tIns="91425" rIns="91425" bIns="91425" anchor="ctr" anchorCtr="0"/>
          <a:lstStyle>
            <a:lvl1pPr marL="457200" marR="0" lvl="0" indent="-228600" algn="l" rtl="0">
              <a:spcBef>
                <a:spcPts val="400"/>
              </a:spcBef>
              <a:spcAft>
                <a:spcPts val="0"/>
              </a:spcAft>
              <a:buClr>
                <a:schemeClr val="lt1"/>
              </a:buClr>
              <a:buSzPts val="1600"/>
              <a:buFont typeface="Noto Sans Symbols"/>
              <a:buNone/>
              <a:defRPr sz="20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96" name="Shape 96"/>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97" name="Shape 97"/>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98" name="Shape 98"/>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
        <p:nvSpPr>
          <p:cNvPr id="99" name="Shape 99"/>
          <p:cNvSpPr txBox="1"/>
          <p:nvPr/>
        </p:nvSpPr>
        <p:spPr>
          <a:xfrm>
            <a:off x="531812" y="812222"/>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lt1"/>
                </a:solidFill>
                <a:latin typeface="Century Gothic"/>
                <a:ea typeface="Century Gothic"/>
                <a:cs typeface="Century Gothic"/>
                <a:sym typeface="Century Gothic"/>
              </a:rPr>
              <a:t>“</a:t>
            </a:r>
            <a:endParaRPr/>
          </a:p>
        </p:txBody>
      </p:sp>
      <p:sp>
        <p:nvSpPr>
          <p:cNvPr id="100" name="Shape 100"/>
          <p:cNvSpPr txBox="1"/>
          <p:nvPr/>
        </p:nvSpPr>
        <p:spPr>
          <a:xfrm>
            <a:off x="10285412" y="2768601"/>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n-US" sz="8000" b="0" i="0" u="none" strike="noStrike" cap="none">
                <a:solidFill>
                  <a:schemeClr val="lt1"/>
                </a:solidFill>
                <a:latin typeface="Century Gothic"/>
                <a:ea typeface="Century Gothic"/>
                <a:cs typeface="Century Gothic"/>
                <a:sym typeface="Century Gothic"/>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84212" y="3429000"/>
            <a:ext cx="8534400" cy="16974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Century Gothic"/>
              <a:buNone/>
              <a:defRPr sz="32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103" name="Shape 103"/>
          <p:cNvSpPr txBox="1">
            <a:spLocks noGrp="1"/>
          </p:cNvSpPr>
          <p:nvPr>
            <p:ph type="body" idx="1"/>
          </p:nvPr>
        </p:nvSpPr>
        <p:spPr>
          <a:xfrm>
            <a:off x="684211" y="5132981"/>
            <a:ext cx="8535990" cy="8604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lt1"/>
              </a:buClr>
              <a:buSzPts val="1600"/>
              <a:buFont typeface="Noto Sans Symbols"/>
              <a:buNone/>
              <a:defRPr sz="20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04" name="Shape 104"/>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05" name="Shape 105"/>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06" name="Shape 106"/>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141413" y="685800"/>
            <a:ext cx="9144000" cy="27432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2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109" name="Shape 109"/>
          <p:cNvSpPr txBox="1">
            <a:spLocks noGrp="1"/>
          </p:cNvSpPr>
          <p:nvPr>
            <p:ph type="body" idx="1"/>
          </p:nvPr>
        </p:nvSpPr>
        <p:spPr>
          <a:xfrm>
            <a:off x="684212" y="3928534"/>
            <a:ext cx="8534401" cy="1049866"/>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lt1"/>
              </a:buClr>
              <a:buSzPts val="1600"/>
              <a:buFont typeface="Noto Sans Symbols"/>
              <a:buNone/>
              <a:defRPr sz="24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10" name="Shape 110"/>
          <p:cNvSpPr txBox="1">
            <a:spLocks noGrp="1"/>
          </p:cNvSpPr>
          <p:nvPr>
            <p:ph type="body" idx="2"/>
          </p:nvPr>
        </p:nvSpPr>
        <p:spPr>
          <a:xfrm>
            <a:off x="684211" y="4978400"/>
            <a:ext cx="8534401" cy="101600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lt1"/>
              </a:buClr>
              <a:buSzPts val="1600"/>
              <a:buFont typeface="Noto Sans Symbols"/>
              <a:buNone/>
              <a:defRPr sz="18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11" name="Shape 111"/>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12" name="Shape 112"/>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13" name="Shape 113"/>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
        <p:nvSpPr>
          <p:cNvPr id="114" name="Shape 114"/>
          <p:cNvSpPr txBox="1"/>
          <p:nvPr/>
        </p:nvSpPr>
        <p:spPr>
          <a:xfrm>
            <a:off x="531812" y="812222"/>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lt1"/>
                </a:solidFill>
                <a:latin typeface="Century Gothic"/>
                <a:ea typeface="Century Gothic"/>
                <a:cs typeface="Century Gothic"/>
                <a:sym typeface="Century Gothic"/>
              </a:rPr>
              <a:t>“</a:t>
            </a:r>
            <a:endParaRPr/>
          </a:p>
        </p:txBody>
      </p:sp>
      <p:sp>
        <p:nvSpPr>
          <p:cNvPr id="115" name="Shape 115"/>
          <p:cNvSpPr txBox="1"/>
          <p:nvPr/>
        </p:nvSpPr>
        <p:spPr>
          <a:xfrm>
            <a:off x="10285412" y="2768601"/>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n-US" sz="8000" b="0" i="0" u="none" strike="noStrike" cap="none">
                <a:solidFill>
                  <a:schemeClr val="lt1"/>
                </a:solidFill>
                <a:latin typeface="Century Gothic"/>
                <a:ea typeface="Century Gothic"/>
                <a:cs typeface="Century Gothic"/>
                <a:sym typeface="Century Gothic"/>
              </a:rPr>
              <a:t>”</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684213" y="685800"/>
            <a:ext cx="10058400" cy="27432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118" name="Shape 118"/>
          <p:cNvSpPr txBox="1">
            <a:spLocks noGrp="1"/>
          </p:cNvSpPr>
          <p:nvPr>
            <p:ph type="body" idx="1"/>
          </p:nvPr>
        </p:nvSpPr>
        <p:spPr>
          <a:xfrm>
            <a:off x="684212" y="3928534"/>
            <a:ext cx="8534400" cy="838200"/>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lt1"/>
              </a:buClr>
              <a:buSzPts val="1600"/>
              <a:buFont typeface="Noto Sans Symbols"/>
              <a:buNone/>
              <a:defRPr sz="24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19" name="Shape 119"/>
          <p:cNvSpPr txBox="1">
            <a:spLocks noGrp="1"/>
          </p:cNvSpPr>
          <p:nvPr>
            <p:ph type="body" idx="2"/>
          </p:nvPr>
        </p:nvSpPr>
        <p:spPr>
          <a:xfrm>
            <a:off x="684211" y="4766732"/>
            <a:ext cx="8534401" cy="122766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lt1"/>
              </a:buClr>
              <a:buSzPts val="1600"/>
              <a:buFont typeface="Noto Sans Symbols"/>
              <a:buNone/>
              <a:defRPr sz="18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20" name="Shape 120"/>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21" name="Shape 121"/>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22" name="Shape 122"/>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84212" y="4487332"/>
            <a:ext cx="8534400" cy="150706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125" name="Shape 125"/>
          <p:cNvSpPr txBox="1">
            <a:spLocks noGrp="1"/>
          </p:cNvSpPr>
          <p:nvPr>
            <p:ph type="body" idx="1"/>
          </p:nvPr>
        </p:nvSpPr>
        <p:spPr>
          <a:xfrm rot="5400000">
            <a:off x="3143778" y="-1773767"/>
            <a:ext cx="3615267" cy="8534400"/>
          </a:xfrm>
          <a:prstGeom prst="rect">
            <a:avLst/>
          </a:prstGeom>
          <a:noFill/>
          <a:ln>
            <a:noFill/>
          </a:ln>
        </p:spPr>
        <p:txBody>
          <a:bodyPr spcFirstLastPara="1" wrap="square" lIns="91425" tIns="91425" rIns="91425" bIns="91425" anchor="t" anchorCtr="0"/>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26" name="Shape 126"/>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27" name="Shape 127"/>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28" name="Shape 128"/>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rot="5400000">
            <a:off x="7427912" y="1943100"/>
            <a:ext cx="4572000" cy="20574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131" name="Shape 131"/>
          <p:cNvSpPr txBox="1">
            <a:spLocks noGrp="1"/>
          </p:cNvSpPr>
          <p:nvPr>
            <p:ph type="body" idx="1"/>
          </p:nvPr>
        </p:nvSpPr>
        <p:spPr>
          <a:xfrm rot="5400000">
            <a:off x="1943100" y="-571500"/>
            <a:ext cx="5308600" cy="7823200"/>
          </a:xfrm>
          <a:prstGeom prst="rect">
            <a:avLst/>
          </a:prstGeom>
          <a:noFill/>
          <a:ln>
            <a:noFill/>
          </a:ln>
        </p:spPr>
        <p:txBody>
          <a:bodyPr spcFirstLastPara="1" wrap="square" lIns="91425" tIns="91425" rIns="91425" bIns="91425" anchor="t" anchorCtr="0"/>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32" name="Shape 132"/>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33" name="Shape 133"/>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34" name="Shape 134"/>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84212" y="4487332"/>
            <a:ext cx="8534400" cy="150706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30" name="Shape 30"/>
          <p:cNvSpPr txBox="1">
            <a:spLocks noGrp="1"/>
          </p:cNvSpPr>
          <p:nvPr>
            <p:ph type="body" idx="1"/>
          </p:nvPr>
        </p:nvSpPr>
        <p:spPr>
          <a:xfrm>
            <a:off x="684212" y="685800"/>
            <a:ext cx="8534400" cy="3615267"/>
          </a:xfrm>
          <a:prstGeom prst="rect">
            <a:avLst/>
          </a:prstGeom>
          <a:noFill/>
          <a:ln>
            <a:noFill/>
          </a:ln>
        </p:spPr>
        <p:txBody>
          <a:bodyPr spcFirstLastPara="1" wrap="square" lIns="91425" tIns="91425" rIns="91425" bIns="91425" anchor="ctr" anchorCtr="0"/>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31" name="Shape 31"/>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32" name="Shape 32"/>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33" name="Shape 33"/>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684211" y="2006600"/>
            <a:ext cx="8534401" cy="22816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36" name="Shape 36"/>
          <p:cNvSpPr txBox="1">
            <a:spLocks noGrp="1"/>
          </p:cNvSpPr>
          <p:nvPr>
            <p:ph type="body" idx="1"/>
          </p:nvPr>
        </p:nvSpPr>
        <p:spPr>
          <a:xfrm>
            <a:off x="684213" y="4495800"/>
            <a:ext cx="8534400" cy="149860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lt1"/>
              </a:buClr>
              <a:buSzPts val="1600"/>
              <a:buFont typeface="Noto Sans Symbols"/>
              <a:buNone/>
              <a:defRPr sz="18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37" name="Shape 37"/>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38" name="Shape 38"/>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39" name="Shape 39"/>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84212" y="4487332"/>
            <a:ext cx="8534400" cy="150706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42" name="Shape 42"/>
          <p:cNvSpPr txBox="1">
            <a:spLocks noGrp="1"/>
          </p:cNvSpPr>
          <p:nvPr>
            <p:ph type="body" idx="1"/>
          </p:nvPr>
        </p:nvSpPr>
        <p:spPr>
          <a:xfrm>
            <a:off x="684211" y="685800"/>
            <a:ext cx="4937655" cy="3615267"/>
          </a:xfrm>
          <a:prstGeom prst="rect">
            <a:avLst/>
          </a:prstGeom>
          <a:noFill/>
          <a:ln>
            <a:noFill/>
          </a:ln>
        </p:spPr>
        <p:txBody>
          <a:bodyPr spcFirstLastPara="1" wrap="square" lIns="91425" tIns="91425" rIns="91425" bIns="91425" anchor="ctr" anchorCtr="0"/>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43" name="Shape 43"/>
          <p:cNvSpPr txBox="1">
            <a:spLocks noGrp="1"/>
          </p:cNvSpPr>
          <p:nvPr>
            <p:ph type="body" idx="2"/>
          </p:nvPr>
        </p:nvSpPr>
        <p:spPr>
          <a:xfrm>
            <a:off x="5808133" y="685801"/>
            <a:ext cx="4934479" cy="3615266"/>
          </a:xfrm>
          <a:prstGeom prst="rect">
            <a:avLst/>
          </a:prstGeom>
          <a:noFill/>
          <a:ln>
            <a:noFill/>
          </a:ln>
        </p:spPr>
        <p:txBody>
          <a:bodyPr spcFirstLastPara="1" wrap="square" lIns="91425" tIns="91425" rIns="91425" bIns="91425" anchor="ctr" anchorCtr="0"/>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44" name="Shape 44"/>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45" name="Shape 45"/>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46" name="Shape 46"/>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684212" y="4487332"/>
            <a:ext cx="8534400" cy="150706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49" name="Shape 49"/>
          <p:cNvSpPr txBox="1">
            <a:spLocks noGrp="1"/>
          </p:cNvSpPr>
          <p:nvPr>
            <p:ph type="body" idx="1"/>
          </p:nvPr>
        </p:nvSpPr>
        <p:spPr>
          <a:xfrm>
            <a:off x="972080" y="685800"/>
            <a:ext cx="4649787" cy="576262"/>
          </a:xfrm>
          <a:prstGeom prst="rect">
            <a:avLst/>
          </a:prstGeom>
          <a:noFill/>
          <a:ln>
            <a:noFill/>
          </a:ln>
        </p:spPr>
        <p:txBody>
          <a:bodyPr spcFirstLastPara="1" wrap="square" lIns="91425" tIns="91425" rIns="91425" bIns="91425" anchor="b" anchorCtr="0"/>
          <a:lstStyle>
            <a:lvl1pPr marL="457200" marR="0" lvl="0" indent="-228600" algn="l" rtl="0">
              <a:spcBef>
                <a:spcPts val="560"/>
              </a:spcBef>
              <a:spcAft>
                <a:spcPts val="0"/>
              </a:spcAft>
              <a:buClr>
                <a:schemeClr val="lt1"/>
              </a:buClr>
              <a:buSzPts val="1600"/>
              <a:buFont typeface="Noto Sans Symbols"/>
              <a:buNone/>
              <a:defRPr sz="28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50" name="Shape 50"/>
          <p:cNvSpPr txBox="1">
            <a:spLocks noGrp="1"/>
          </p:cNvSpPr>
          <p:nvPr>
            <p:ph type="body" idx="2"/>
          </p:nvPr>
        </p:nvSpPr>
        <p:spPr>
          <a:xfrm>
            <a:off x="684211" y="1270529"/>
            <a:ext cx="4937655" cy="3030538"/>
          </a:xfrm>
          <a:prstGeom prst="rect">
            <a:avLst/>
          </a:prstGeom>
          <a:noFill/>
          <a:ln>
            <a:noFill/>
          </a:ln>
        </p:spPr>
        <p:txBody>
          <a:bodyPr spcFirstLastPara="1" wrap="square" lIns="91425" tIns="91425" rIns="91425" bIns="91425" anchor="t" anchorCtr="0"/>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51" name="Shape 51"/>
          <p:cNvSpPr txBox="1">
            <a:spLocks noGrp="1"/>
          </p:cNvSpPr>
          <p:nvPr>
            <p:ph type="body" idx="3"/>
          </p:nvPr>
        </p:nvSpPr>
        <p:spPr>
          <a:xfrm>
            <a:off x="6079066" y="685800"/>
            <a:ext cx="4665134" cy="576262"/>
          </a:xfrm>
          <a:prstGeom prst="rect">
            <a:avLst/>
          </a:prstGeom>
          <a:noFill/>
          <a:ln>
            <a:noFill/>
          </a:ln>
        </p:spPr>
        <p:txBody>
          <a:bodyPr spcFirstLastPara="1" wrap="square" lIns="91425" tIns="91425" rIns="91425" bIns="91425" anchor="b" anchorCtr="0"/>
          <a:lstStyle>
            <a:lvl1pPr marL="457200" marR="0" lvl="0" indent="-228600" algn="l" rtl="0">
              <a:spcBef>
                <a:spcPts val="560"/>
              </a:spcBef>
              <a:spcAft>
                <a:spcPts val="0"/>
              </a:spcAft>
              <a:buClr>
                <a:schemeClr val="lt1"/>
              </a:buClr>
              <a:buSzPts val="1600"/>
              <a:buFont typeface="Noto Sans Symbols"/>
              <a:buNone/>
              <a:defRPr sz="28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52" name="Shape 52"/>
          <p:cNvSpPr txBox="1">
            <a:spLocks noGrp="1"/>
          </p:cNvSpPr>
          <p:nvPr>
            <p:ph type="body" idx="4"/>
          </p:nvPr>
        </p:nvSpPr>
        <p:spPr>
          <a:xfrm>
            <a:off x="5806545" y="1262062"/>
            <a:ext cx="4929188" cy="3030538"/>
          </a:xfrm>
          <a:prstGeom prst="rect">
            <a:avLst/>
          </a:prstGeom>
          <a:noFill/>
          <a:ln>
            <a:noFill/>
          </a:ln>
        </p:spPr>
        <p:txBody>
          <a:bodyPr spcFirstLastPara="1" wrap="square" lIns="91425" tIns="91425" rIns="91425" bIns="91425" anchor="t" anchorCtr="0"/>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53" name="Shape 53"/>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54" name="Shape 54"/>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55" name="Shape 55"/>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684212" y="4487332"/>
            <a:ext cx="8534400" cy="150706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58" name="Shape 58"/>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59" name="Shape 59"/>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60" name="Shape 60"/>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Shape 62"/>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63" name="Shape 63"/>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64" name="Shape 64"/>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7085012" y="685800"/>
            <a:ext cx="3657600" cy="13716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Century Gothic"/>
              <a:buNone/>
              <a:defRPr sz="24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67" name="Shape 67"/>
          <p:cNvSpPr txBox="1">
            <a:spLocks noGrp="1"/>
          </p:cNvSpPr>
          <p:nvPr>
            <p:ph type="body" idx="1"/>
          </p:nvPr>
        </p:nvSpPr>
        <p:spPr>
          <a:xfrm>
            <a:off x="684212" y="685800"/>
            <a:ext cx="5943601" cy="5308600"/>
          </a:xfrm>
          <a:prstGeom prst="rect">
            <a:avLst/>
          </a:prstGeom>
          <a:noFill/>
          <a:ln>
            <a:noFill/>
          </a:ln>
        </p:spPr>
        <p:txBody>
          <a:bodyPr spcFirstLastPara="1" wrap="square" lIns="91425" tIns="91425" rIns="91425" bIns="91425" anchor="ctr" anchorCtr="0"/>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68" name="Shape 68"/>
          <p:cNvSpPr txBox="1">
            <a:spLocks noGrp="1"/>
          </p:cNvSpPr>
          <p:nvPr>
            <p:ph type="body" idx="2"/>
          </p:nvPr>
        </p:nvSpPr>
        <p:spPr>
          <a:xfrm>
            <a:off x="7085012" y="2209799"/>
            <a:ext cx="3657600" cy="2091267"/>
          </a:xfrm>
          <a:prstGeom prst="rect">
            <a:avLst/>
          </a:prstGeom>
          <a:noFill/>
          <a:ln>
            <a:noFill/>
          </a:ln>
        </p:spPr>
        <p:txBody>
          <a:bodyPr spcFirstLastPara="1" wrap="square" lIns="91425" tIns="91425" rIns="91425" bIns="91425" anchor="t" anchorCtr="0"/>
          <a:lstStyle>
            <a:lvl1pPr marL="457200" marR="0" lvl="0" indent="-228600" algn="l" rtl="0">
              <a:spcBef>
                <a:spcPts val="320"/>
              </a:spcBef>
              <a:spcAft>
                <a:spcPts val="0"/>
              </a:spcAft>
              <a:buClr>
                <a:schemeClr val="lt1"/>
              </a:buClr>
              <a:buSzPts val="1600"/>
              <a:buFont typeface="Noto Sans Symbols"/>
              <a:buNone/>
              <a:defRPr sz="16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69" name="Shape 69"/>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70" name="Shape 70"/>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71" name="Shape 71"/>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722812" y="1447800"/>
            <a:ext cx="6019800" cy="11430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Century Gothic"/>
              <a:buNone/>
              <a:defRPr sz="28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74" name="Shape 74"/>
          <p:cNvSpPr>
            <a:spLocks noGrp="1"/>
          </p:cNvSpPr>
          <p:nvPr>
            <p:ph type="pic" idx="2"/>
          </p:nvPr>
        </p:nvSpPr>
        <p:spPr>
          <a:xfrm>
            <a:off x="989012" y="914400"/>
            <a:ext cx="3280974" cy="4572000"/>
          </a:xfrm>
          <a:prstGeom prst="snip2DiagRect">
            <a:avLst>
              <a:gd name="adj1" fmla="val 10815"/>
              <a:gd name="adj2" fmla="val 0"/>
            </a:avLst>
          </a:prstGeom>
          <a:noFill/>
          <a:ln w="15875" cap="flat" cmpd="sng">
            <a:solidFill>
              <a:schemeClr val="lt1">
                <a:alpha val="40000"/>
              </a:schemeClr>
            </a:solidFill>
            <a:prstDash val="solid"/>
            <a:round/>
            <a:headEnd type="none" w="sm" len="sm"/>
            <a:tailEnd type="none" w="sm" len="sm"/>
          </a:ln>
        </p:spPr>
        <p:txBody>
          <a:bodyPr spcFirstLastPara="1" wrap="square" lIns="91425" tIns="91425" rIns="91425" bIns="91425" anchor="t" anchorCtr="0"/>
          <a:lstStyle>
            <a:lvl1pPr marL="0" marR="0" lvl="0" indent="0" algn="ctr" rtl="0">
              <a:spcBef>
                <a:spcPts val="32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1pPr>
            <a:lvl2pPr marL="457200" marR="0" lvl="1"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2pPr>
            <a:lvl3pPr marL="914400" marR="0" lvl="2"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3pPr>
            <a:lvl4pPr marL="1371600" marR="0" lvl="3"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4pPr>
            <a:lvl5pPr marL="1828800" marR="0" lvl="4"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5pPr>
            <a:lvl6pPr marL="2286000" marR="0" lvl="5"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6pPr>
            <a:lvl7pPr marL="2743200" marR="0" lvl="6"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7pPr>
            <a:lvl8pPr marL="3200400" marR="0" lvl="7" indent="0" algn="l" rtl="0">
              <a:spcBef>
                <a:spcPts val="600"/>
              </a:spcBef>
              <a:spcAft>
                <a:spcPts val="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8pPr>
            <a:lvl9pPr marL="3657600" marR="0" lvl="8" indent="0" algn="l" rtl="0">
              <a:spcBef>
                <a:spcPts val="600"/>
              </a:spcBef>
              <a:spcAft>
                <a:spcPts val="600"/>
              </a:spcAft>
              <a:buClr>
                <a:schemeClr val="lt1"/>
              </a:buClr>
              <a:buSzPts val="1400"/>
              <a:buFont typeface="Noto Sans Symbols"/>
              <a:buNone/>
              <a:defRPr sz="1600" b="0" i="0" u="none" strike="noStrike" cap="none">
                <a:solidFill>
                  <a:schemeClr val="lt1"/>
                </a:solidFill>
                <a:latin typeface="Century Gothic"/>
                <a:ea typeface="Century Gothic"/>
                <a:cs typeface="Century Gothic"/>
                <a:sym typeface="Century Gothic"/>
              </a:defRPr>
            </a:lvl9pPr>
          </a:lstStyle>
          <a:p>
            <a:endParaRPr/>
          </a:p>
        </p:txBody>
      </p:sp>
      <p:sp>
        <p:nvSpPr>
          <p:cNvPr id="75" name="Shape 75"/>
          <p:cNvSpPr txBox="1">
            <a:spLocks noGrp="1"/>
          </p:cNvSpPr>
          <p:nvPr>
            <p:ph type="body" idx="1"/>
          </p:nvPr>
        </p:nvSpPr>
        <p:spPr>
          <a:xfrm>
            <a:off x="4722812" y="2777066"/>
            <a:ext cx="6021388" cy="2048933"/>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lt1"/>
              </a:buClr>
              <a:buSzPts val="1600"/>
              <a:buFont typeface="Noto Sans Symbols"/>
              <a:buNone/>
              <a:defRPr sz="18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600"/>
              </a:spcBef>
              <a:spcAft>
                <a:spcPts val="0"/>
              </a:spcAft>
              <a:buClr>
                <a:schemeClr val="lt1"/>
              </a:buClr>
              <a:buSzPts val="144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600"/>
              </a:spcBef>
              <a:spcAft>
                <a:spcPts val="0"/>
              </a:spcAft>
              <a:buClr>
                <a:schemeClr val="lt1"/>
              </a:buClr>
              <a:buSzPts val="128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600"/>
              </a:spcBef>
              <a:spcAft>
                <a:spcPts val="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600"/>
              </a:spcBef>
              <a:spcAft>
                <a:spcPts val="600"/>
              </a:spcAft>
              <a:buClr>
                <a:schemeClr val="lt1"/>
              </a:buClr>
              <a:buSzPts val="11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76" name="Shape 76"/>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77" name="Shape 77"/>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78" name="Shape 78"/>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E3819"/>
            </a:gs>
            <a:gs pos="10000">
              <a:srgbClr val="FE3819"/>
            </a:gs>
            <a:gs pos="100000">
              <a:srgbClr val="9E0000"/>
            </a:gs>
          </a:gsLst>
          <a:lin ang="6120000" scaled="0"/>
        </a:gradFill>
        <a:effectLst/>
      </p:bgPr>
    </p:bg>
    <p:spTree>
      <p:nvGrpSpPr>
        <p:cNvPr id="1" name="Shape 5"/>
        <p:cNvGrpSpPr/>
        <p:nvPr/>
      </p:nvGrpSpPr>
      <p:grpSpPr>
        <a:xfrm>
          <a:off x="0" y="0"/>
          <a:ext cx="0" cy="0"/>
          <a:chOff x="0" y="0"/>
          <a:chExt cx="0" cy="0"/>
        </a:xfrm>
      </p:grpSpPr>
      <p:grpSp>
        <p:nvGrpSpPr>
          <p:cNvPr id="6" name="Shape 6"/>
          <p:cNvGrpSpPr/>
          <p:nvPr/>
        </p:nvGrpSpPr>
        <p:grpSpPr>
          <a:xfrm>
            <a:off x="9206969" y="2963333"/>
            <a:ext cx="2981859" cy="3208867"/>
            <a:chOff x="9206969" y="2963333"/>
            <a:chExt cx="2981859" cy="3208867"/>
          </a:xfrm>
        </p:grpSpPr>
        <p:cxnSp>
          <p:nvCxnSpPr>
            <p:cNvPr id="7" name="Shape 7"/>
            <p:cNvCxnSpPr/>
            <p:nvPr/>
          </p:nvCxnSpPr>
          <p:spPr>
            <a:xfrm flipH="1">
              <a:off x="11276012" y="2963333"/>
              <a:ext cx="912814" cy="912812"/>
            </a:xfrm>
            <a:prstGeom prst="straightConnector1">
              <a:avLst/>
            </a:prstGeom>
            <a:noFill/>
            <a:ln w="9525" cap="flat" cmpd="sng">
              <a:solidFill>
                <a:schemeClr val="lt1"/>
              </a:solidFill>
              <a:prstDash val="solid"/>
              <a:round/>
              <a:headEnd type="none" w="sm" len="sm"/>
              <a:tailEnd type="none" w="sm" len="sm"/>
            </a:ln>
          </p:spPr>
        </p:cxnSp>
        <p:cxnSp>
          <p:nvCxnSpPr>
            <p:cNvPr id="8" name="Shape 8"/>
            <p:cNvCxnSpPr/>
            <p:nvPr/>
          </p:nvCxnSpPr>
          <p:spPr>
            <a:xfrm flipH="1">
              <a:off x="9206969" y="3190344"/>
              <a:ext cx="2981857" cy="2981856"/>
            </a:xfrm>
            <a:prstGeom prst="straightConnector1">
              <a:avLst/>
            </a:prstGeom>
            <a:noFill/>
            <a:ln w="9525" cap="flat" cmpd="sng">
              <a:solidFill>
                <a:schemeClr val="lt1"/>
              </a:solidFill>
              <a:prstDash val="solid"/>
              <a:round/>
              <a:headEnd type="none" w="sm" len="sm"/>
              <a:tailEnd type="none" w="sm" len="sm"/>
            </a:ln>
          </p:spPr>
        </p:cxnSp>
        <p:cxnSp>
          <p:nvCxnSpPr>
            <p:cNvPr id="9" name="Shape 9"/>
            <p:cNvCxnSpPr/>
            <p:nvPr/>
          </p:nvCxnSpPr>
          <p:spPr>
            <a:xfrm flipH="1">
              <a:off x="10292292" y="3285067"/>
              <a:ext cx="1896534" cy="1896533"/>
            </a:xfrm>
            <a:prstGeom prst="straightConnector1">
              <a:avLst/>
            </a:prstGeom>
            <a:noFill/>
            <a:ln w="9525" cap="flat" cmpd="sng">
              <a:solidFill>
                <a:schemeClr val="lt1"/>
              </a:solidFill>
              <a:prstDash val="solid"/>
              <a:round/>
              <a:headEnd type="none" w="sm" len="sm"/>
              <a:tailEnd type="none" w="sm" len="sm"/>
            </a:ln>
          </p:spPr>
        </p:cxnSp>
        <p:cxnSp>
          <p:nvCxnSpPr>
            <p:cNvPr id="10" name="Shape 10"/>
            <p:cNvCxnSpPr/>
            <p:nvPr/>
          </p:nvCxnSpPr>
          <p:spPr>
            <a:xfrm flipH="1">
              <a:off x="10443103" y="3131080"/>
              <a:ext cx="1745722" cy="1745720"/>
            </a:xfrm>
            <a:prstGeom prst="straightConnector1">
              <a:avLst/>
            </a:prstGeom>
            <a:noFill/>
            <a:ln w="28575" cap="flat" cmpd="sng">
              <a:solidFill>
                <a:schemeClr val="lt1"/>
              </a:solidFill>
              <a:prstDash val="solid"/>
              <a:round/>
              <a:headEnd type="none" w="sm" len="sm"/>
              <a:tailEnd type="none" w="sm" len="sm"/>
            </a:ln>
          </p:spPr>
        </p:cxnSp>
        <p:cxnSp>
          <p:nvCxnSpPr>
            <p:cNvPr id="11" name="Shape 11"/>
            <p:cNvCxnSpPr/>
            <p:nvPr/>
          </p:nvCxnSpPr>
          <p:spPr>
            <a:xfrm flipH="1">
              <a:off x="10918826" y="3683001"/>
              <a:ext cx="1270001" cy="1269999"/>
            </a:xfrm>
            <a:prstGeom prst="straightConnector1">
              <a:avLst/>
            </a:prstGeom>
            <a:noFill/>
            <a:ln w="28575" cap="flat" cmpd="sng">
              <a:solidFill>
                <a:schemeClr val="lt1"/>
              </a:solidFill>
              <a:prstDash val="solid"/>
              <a:round/>
              <a:headEnd type="none" w="sm" len="sm"/>
              <a:tailEnd type="none" w="sm" len="sm"/>
            </a:ln>
          </p:spPr>
        </p:cxnSp>
      </p:grpSp>
      <p:sp>
        <p:nvSpPr>
          <p:cNvPr id="12" name="Shape 12"/>
          <p:cNvSpPr txBox="1">
            <a:spLocks noGrp="1"/>
          </p:cNvSpPr>
          <p:nvPr>
            <p:ph type="title"/>
          </p:nvPr>
        </p:nvSpPr>
        <p:spPr>
          <a:xfrm>
            <a:off x="684212" y="4487332"/>
            <a:ext cx="8534400" cy="1507067"/>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lt1"/>
              </a:buClr>
              <a:buSzPts val="1400"/>
              <a:buFont typeface="Century Gothic"/>
              <a:buNone/>
              <a:defRPr sz="3600" b="0" i="0" u="none" strike="noStrike" cap="none">
                <a:solidFill>
                  <a:schemeClr val="lt1"/>
                </a:solidFill>
                <a:latin typeface="Century Gothic"/>
                <a:ea typeface="Century Gothic"/>
                <a:cs typeface="Century Gothic"/>
                <a:sym typeface="Century Gothic"/>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13" name="Shape 13"/>
          <p:cNvSpPr txBox="1">
            <a:spLocks noGrp="1"/>
          </p:cNvSpPr>
          <p:nvPr>
            <p:ph type="body" idx="1"/>
          </p:nvPr>
        </p:nvSpPr>
        <p:spPr>
          <a:xfrm>
            <a:off x="684212" y="685800"/>
            <a:ext cx="8534400" cy="3615267"/>
          </a:xfrm>
          <a:prstGeom prst="rect">
            <a:avLst/>
          </a:prstGeom>
          <a:noFill/>
          <a:ln>
            <a:noFill/>
          </a:ln>
        </p:spPr>
        <p:txBody>
          <a:bodyPr spcFirstLastPara="1" wrap="square" lIns="91425" tIns="91425" rIns="91425" bIns="91425" anchor="ctr" anchorCtr="0"/>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4" name="Shape 14"/>
          <p:cNvSpPr txBox="1">
            <a:spLocks noGrp="1"/>
          </p:cNvSpPr>
          <p:nvPr>
            <p:ph type="dt" idx="10"/>
          </p:nvPr>
        </p:nvSpPr>
        <p:spPr>
          <a:xfrm>
            <a:off x="9904412" y="6172200"/>
            <a:ext cx="1600200" cy="365125"/>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5" name="Shape 15"/>
          <p:cNvSpPr txBox="1">
            <a:spLocks noGrp="1"/>
          </p:cNvSpPr>
          <p:nvPr>
            <p:ph type="ftr" idx="11"/>
          </p:nvPr>
        </p:nvSpPr>
        <p:spPr>
          <a:xfrm>
            <a:off x="684212" y="6172200"/>
            <a:ext cx="7543800" cy="36512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000" b="0" i="0" u="none" strike="noStrike" cap="none">
                <a:solidFill>
                  <a:srgbClr val="561601"/>
                </a:solidFill>
                <a:latin typeface="Century Gothic"/>
                <a:ea typeface="Century Gothic"/>
                <a:cs typeface="Century Gothic"/>
                <a:sym typeface="Century Gothic"/>
              </a:defRPr>
            </a:lvl1pPr>
            <a:lvl2pPr marL="457200" marR="0" lvl="1"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L="914400" marR="0" lvl="2"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L="1371600" marR="0" lvl="3"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L="1828800" marR="0" lvl="4"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L="2286000" marR="0" lvl="5"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L="2743200" marR="0" lvl="6"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L="3200400" marR="0" lvl="7"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L="3657600" marR="0" lvl="8" indent="0"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6" name="Shape 16"/>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561601"/>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561601"/>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561601"/>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561601"/>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561601"/>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561601"/>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561601"/>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561601"/>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56160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os.pa.gov/ProfessionalLicensing/BoardsCommissions/Medicine/Documents/Applications%20and%20Forms/Non-Application%20Documents/MedF%20-%20Verification%20of%20Opioid%20Education%20Form.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keepkidssafe.pa.gov/resources/training/index.htm" TargetMode="External"/><Relationship Id="rId5" Type="http://schemas.openxmlformats.org/officeDocument/2006/relationships/hyperlink" Target="https://www.reportabusepa.pitt.edu/webapps/portal/execute/tabs/tabAction?tab_tab_group_id=_91_1" TargetMode="External"/><Relationship Id="rId4" Type="http://schemas.openxmlformats.org/officeDocument/2006/relationships/hyperlink" Target="http://www.dos.pa.gov/ProfessionalLicensing/BoardsCommissions/OsteopathicMedicine/Documents/Board%20Documents/OstF%20-%20Verification%20of%20Opioid%20Education%20Form.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deadiversion.usdoj.gov/drugreg/practioners/mlp_by_state.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wmed.edu/home_pages/publish/ahs_catalog/webimage/PAsteth.gi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us.i1.yimg.com/us.yimg.com/i/us/nws/th/us-map-thumb.gif" TargetMode="Externa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hyperlink" Target="https://www.deadiversion.usdoj.gov/schedules/#defin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mshorepharmacy.com/graphics/pad_shadow.gi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pr.delaware.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njconsumeraffairs.gov/" TargetMode="External"/><Relationship Id="rId5" Type="http://schemas.openxmlformats.org/officeDocument/2006/relationships/hyperlink" Target="http://www.mbp.state.md.us/" TargetMode="External"/><Relationship Id="rId4" Type="http://schemas.openxmlformats.org/officeDocument/2006/relationships/hyperlink" Target="http://www.dos.pa.gov/"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ail.yahoo.com/neo/b/compose?to=PAcredentialing@arcadia.ed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PAcredentialing@arcadia.edu"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arcadia.edu/academics/registrar/transcript-requests"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nccpa.net/pance-registr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555423" y="930499"/>
            <a:ext cx="8318120" cy="1130121"/>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lt1"/>
              </a:buClr>
              <a:buFont typeface="Century Gothic"/>
              <a:buNone/>
            </a:pPr>
            <a:r>
              <a:rPr lang="en-US" sz="4800" b="0" i="0" u="none" strike="noStrike" cap="none" dirty="0">
                <a:solidFill>
                  <a:schemeClr val="lt1"/>
                </a:solidFill>
                <a:latin typeface="Century Gothic"/>
                <a:ea typeface="Century Gothic"/>
                <a:cs typeface="Century Gothic"/>
                <a:sym typeface="Century Gothic"/>
              </a:rPr>
              <a:t>LIFE AFTER GRADUATION:</a:t>
            </a:r>
            <a:endParaRPr sz="4800" b="0" i="0" u="none" strike="noStrike" cap="none" dirty="0">
              <a:solidFill>
                <a:schemeClr val="lt1"/>
              </a:solidFill>
              <a:latin typeface="Century Gothic"/>
              <a:ea typeface="Century Gothic"/>
              <a:cs typeface="Century Gothic"/>
              <a:sym typeface="Century Gothic"/>
            </a:endParaRPr>
          </a:p>
          <a:p>
            <a:pPr marL="0" marR="0" lvl="0" indent="0" algn="ctr" rtl="0">
              <a:spcBef>
                <a:spcPts val="0"/>
              </a:spcBef>
              <a:spcAft>
                <a:spcPts val="0"/>
              </a:spcAft>
              <a:buClr>
                <a:schemeClr val="lt1"/>
              </a:buClr>
              <a:buFont typeface="Century Gothic"/>
              <a:buNone/>
            </a:pPr>
            <a:r>
              <a:rPr lang="en-US" sz="3600" dirty="0" smtClean="0"/>
              <a:t>Licensure, Credentialing </a:t>
            </a:r>
            <a:r>
              <a:rPr lang="en-US" sz="3600" dirty="0"/>
              <a:t>&amp; </a:t>
            </a:r>
            <a:r>
              <a:rPr lang="en-US" sz="3600" dirty="0" smtClean="0"/>
              <a:t>Privileges</a:t>
            </a:r>
            <a:endParaRPr sz="3600" dirty="0"/>
          </a:p>
        </p:txBody>
      </p:sp>
      <p:sp>
        <p:nvSpPr>
          <p:cNvPr id="140" name="Shape 140"/>
          <p:cNvSpPr txBox="1">
            <a:spLocks noGrp="1"/>
          </p:cNvSpPr>
          <p:nvPr>
            <p:ph type="subTitle" idx="1"/>
          </p:nvPr>
        </p:nvSpPr>
        <p:spPr>
          <a:xfrm>
            <a:off x="5798916" y="5653825"/>
            <a:ext cx="6027289" cy="88864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Font typeface="Noto Sans Symbols"/>
              <a:buNone/>
            </a:pPr>
            <a:r>
              <a:rPr lang="en-US" dirty="0" smtClean="0"/>
              <a:t>Zachary </a:t>
            </a:r>
            <a:r>
              <a:rPr lang="en-US" dirty="0" smtClean="0"/>
              <a:t>T. </a:t>
            </a:r>
            <a:r>
              <a:rPr lang="en-US" dirty="0" err="1" smtClean="0"/>
              <a:t>Weik</a:t>
            </a:r>
            <a:r>
              <a:rPr lang="en-US" dirty="0" smtClean="0"/>
              <a:t>, MHS, </a:t>
            </a:r>
            <a:r>
              <a:rPr lang="en-US" dirty="0" smtClean="0"/>
              <a:t>PA-C &amp; Clinical Team</a:t>
            </a:r>
            <a:endParaRPr sz="2100" b="0" i="0" u="none" strike="noStrike" cap="none" dirty="0">
              <a:solidFill>
                <a:schemeClr val="lt1"/>
              </a:solidFill>
              <a:latin typeface="Century Gothic"/>
              <a:ea typeface="Century Gothic"/>
              <a:cs typeface="Century Gothic"/>
              <a:sym typeface="Century Gothic"/>
            </a:endParaRPr>
          </a:p>
          <a:p>
            <a:pPr marL="0" marR="0" lvl="0" indent="0" algn="l" rtl="0">
              <a:lnSpc>
                <a:spcPct val="90000"/>
              </a:lnSpc>
              <a:spcBef>
                <a:spcPts val="1020"/>
              </a:spcBef>
              <a:spcAft>
                <a:spcPts val="0"/>
              </a:spcAft>
              <a:buClr>
                <a:schemeClr val="lt1"/>
              </a:buClr>
              <a:buFont typeface="Noto Sans Symbols"/>
              <a:buNone/>
            </a:pPr>
            <a:r>
              <a:rPr lang="en-US" dirty="0"/>
              <a:t>Spring </a:t>
            </a:r>
            <a:r>
              <a:rPr lang="en-US" sz="2100" b="0" i="0" u="none" strike="noStrike" cap="none" dirty="0" smtClean="0">
                <a:solidFill>
                  <a:schemeClr val="lt1"/>
                </a:solidFill>
                <a:latin typeface="Century Gothic"/>
                <a:ea typeface="Century Gothic"/>
                <a:cs typeface="Century Gothic"/>
                <a:sym typeface="Century Gothic"/>
              </a:rPr>
              <a:t>CBW</a:t>
            </a:r>
            <a:endParaRPr dirty="0"/>
          </a:p>
          <a:p>
            <a:pPr marL="0" marR="0" lvl="0" indent="0" algn="l" rtl="0">
              <a:lnSpc>
                <a:spcPct val="90000"/>
              </a:lnSpc>
              <a:spcBef>
                <a:spcPts val="1020"/>
              </a:spcBef>
              <a:spcAft>
                <a:spcPts val="0"/>
              </a:spcAft>
              <a:buClr>
                <a:schemeClr val="lt1"/>
              </a:buClr>
              <a:buFont typeface="Noto Sans Symbols"/>
              <a:buNone/>
            </a:pPr>
            <a:endParaRPr sz="2100" b="0" i="0" u="none" strike="noStrike" cap="none" dirty="0">
              <a:solidFill>
                <a:schemeClr val="lt1"/>
              </a:solidFill>
              <a:latin typeface="Century Gothic"/>
              <a:ea typeface="Century Gothic"/>
              <a:cs typeface="Century Gothic"/>
              <a:sym typeface="Century Gothic"/>
            </a:endParaRPr>
          </a:p>
        </p:txBody>
      </p:sp>
      <p:pic>
        <p:nvPicPr>
          <p:cNvPr id="141" name="Shape 141" descr="http://www.rsts.net/colleges/pa/images/arcadi1.gif"/>
          <p:cNvPicPr preferRelativeResize="0"/>
          <p:nvPr/>
        </p:nvPicPr>
        <p:blipFill rotWithShape="1">
          <a:blip r:embed="rId3">
            <a:alphaModFix/>
          </a:blip>
          <a:srcRect/>
          <a:stretch/>
        </p:blipFill>
        <p:spPr>
          <a:xfrm>
            <a:off x="1766037" y="2634053"/>
            <a:ext cx="4861500" cy="26076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05" name="Shape 205"/>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10</a:t>
            </a:fld>
            <a:endParaRPr sz="1800" b="0" i="0" u="none" strike="noStrike" cap="none">
              <a:solidFill>
                <a:schemeClr val="lt1"/>
              </a:solidFill>
              <a:latin typeface="Times New Roman"/>
              <a:ea typeface="Times New Roman"/>
              <a:cs typeface="Times New Roman"/>
              <a:sym typeface="Times New Roman"/>
            </a:endParaRPr>
          </a:p>
        </p:txBody>
      </p:sp>
      <p:sp>
        <p:nvSpPr>
          <p:cNvPr id="206" name="Shape 206"/>
          <p:cNvSpPr txBox="1">
            <a:spLocks noGrp="1"/>
          </p:cNvSpPr>
          <p:nvPr>
            <p:ph type="title"/>
          </p:nvPr>
        </p:nvSpPr>
        <p:spPr>
          <a:xfrm>
            <a:off x="1806465" y="280614"/>
            <a:ext cx="9127857" cy="14111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3600" b="0" i="0" u="none" strike="noStrike" cap="none">
                <a:solidFill>
                  <a:schemeClr val="lt1"/>
                </a:solidFill>
                <a:latin typeface="Century Gothic"/>
                <a:ea typeface="Century Gothic"/>
                <a:cs typeface="Century Gothic"/>
                <a:sym typeface="Century Gothic"/>
              </a:rPr>
              <a:t>“CAN I WORK IF I AM WAITING FOR THE STATE TO PROCESS ME?”</a:t>
            </a:r>
            <a:endParaRPr/>
          </a:p>
        </p:txBody>
      </p:sp>
      <p:sp>
        <p:nvSpPr>
          <p:cNvPr id="207" name="Shape 207"/>
          <p:cNvSpPr txBox="1">
            <a:spLocks noGrp="1"/>
          </p:cNvSpPr>
          <p:nvPr>
            <p:ph type="body" idx="1"/>
          </p:nvPr>
        </p:nvSpPr>
        <p:spPr>
          <a:xfrm>
            <a:off x="1806465" y="1691768"/>
            <a:ext cx="9659155" cy="3620292"/>
          </a:xfrm>
          <a:prstGeom prst="rect">
            <a:avLst/>
          </a:prstGeom>
          <a:noFill/>
          <a:ln>
            <a:noFill/>
          </a:ln>
        </p:spPr>
        <p:txBody>
          <a:bodyPr spcFirstLastPara="1" wrap="square" lIns="91425" tIns="45700" rIns="91425" bIns="45700" anchor="ctr" anchorCtr="0">
            <a:noAutofit/>
          </a:bodyPr>
          <a:lstStyle/>
          <a:p>
            <a:pPr marL="285750" marR="0" lvl="0" indent="-285750" algn="l" rtl="0">
              <a:spcBef>
                <a:spcPts val="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N</a:t>
            </a:r>
            <a:r>
              <a:rPr lang="en-US" sz="2800" dirty="0"/>
              <a:t>o</a:t>
            </a:r>
            <a:r>
              <a:rPr lang="en-US" sz="2800" b="0" i="0" u="none" strike="noStrike" cap="none" dirty="0">
                <a:solidFill>
                  <a:schemeClr val="lt1"/>
                </a:solidFill>
                <a:latin typeface="Century Gothic"/>
                <a:ea typeface="Century Gothic"/>
                <a:cs typeface="Century Gothic"/>
                <a:sym typeface="Century Gothic"/>
              </a:rPr>
              <a:t>!</a:t>
            </a:r>
            <a:endParaRPr dirty="0"/>
          </a:p>
          <a:p>
            <a:pPr marL="285750" marR="0" lvl="0" indent="-285750" algn="l" rtl="0">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Y</a:t>
            </a:r>
            <a:r>
              <a:rPr lang="en-US" sz="2800" dirty="0"/>
              <a:t>ou can be prosecuted for practicing medicine without a license</a:t>
            </a:r>
            <a:r>
              <a:rPr lang="en-US" sz="2800" b="0" i="0" u="none" strike="noStrike" cap="none" dirty="0">
                <a:solidFill>
                  <a:schemeClr val="lt1"/>
                </a:solidFill>
                <a:latin typeface="Century Gothic"/>
                <a:ea typeface="Century Gothic"/>
                <a:cs typeface="Century Gothic"/>
                <a:sym typeface="Century Gothic"/>
              </a:rPr>
              <a:t> </a:t>
            </a:r>
            <a:endParaRPr dirty="0"/>
          </a:p>
          <a:p>
            <a:pPr marL="457200" marR="0" lvl="1" indent="0" algn="l" rtl="0">
              <a:spcBef>
                <a:spcPts val="1120"/>
              </a:spcBef>
              <a:spcAft>
                <a:spcPts val="0"/>
              </a:spcAft>
              <a:buClr>
                <a:schemeClr val="lt1"/>
              </a:buClr>
              <a:buSzPts val="2080"/>
              <a:buNone/>
            </a:pPr>
            <a:r>
              <a:rPr lang="en-US" sz="2600" b="0" i="0" u="none" strike="noStrike" cap="none" dirty="0">
                <a:solidFill>
                  <a:schemeClr val="lt1"/>
                </a:solidFill>
                <a:latin typeface="Century Gothic"/>
                <a:ea typeface="Century Gothic"/>
                <a:cs typeface="Century Gothic"/>
                <a:sym typeface="Century Gothic"/>
              </a:rPr>
              <a:t>(</a:t>
            </a:r>
            <a:r>
              <a:rPr lang="en-US" sz="2600" dirty="0"/>
              <a:t>not good for your future)</a:t>
            </a:r>
            <a:r>
              <a:rPr lang="en-US" sz="2600" b="0" i="0" u="none" strike="noStrike" cap="none" dirty="0">
                <a:solidFill>
                  <a:schemeClr val="lt1"/>
                </a:solidFill>
                <a:latin typeface="Century Gothic"/>
                <a:ea typeface="Century Gothic"/>
                <a:cs typeface="Century Gothic"/>
                <a:sym typeface="Century Gothic"/>
              </a:rPr>
              <a:t> </a:t>
            </a:r>
            <a:endParaRPr dirty="0"/>
          </a:p>
          <a:p>
            <a:pPr marL="742950" marR="0" lvl="1" indent="-240030" algn="l" rtl="0">
              <a:spcBef>
                <a:spcPts val="780"/>
              </a:spcBef>
              <a:spcAft>
                <a:spcPts val="0"/>
              </a:spcAft>
              <a:buClr>
                <a:schemeClr val="lt1"/>
              </a:buClr>
              <a:buSzPts val="720"/>
              <a:buFont typeface="Noto Sans Symbols"/>
              <a:buNone/>
            </a:pPr>
            <a:endParaRPr sz="9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B</a:t>
            </a:r>
            <a:r>
              <a:rPr lang="en-US" sz="2800" dirty="0"/>
              <a:t>e careful of</a:t>
            </a:r>
            <a:r>
              <a:rPr lang="en-US" sz="2800" b="0" i="0" u="none" strike="noStrike" cap="none" dirty="0">
                <a:solidFill>
                  <a:schemeClr val="lt1"/>
                </a:solidFill>
                <a:latin typeface="Century Gothic"/>
                <a:ea typeface="Century Gothic"/>
                <a:cs typeface="Century Gothic"/>
                <a:sym typeface="Century Gothic"/>
              </a:rPr>
              <a:t> </a:t>
            </a:r>
            <a:r>
              <a:rPr lang="en-US" sz="2800" b="0" i="0" u="none" strike="noStrike" cap="none" dirty="0" smtClean="0">
                <a:solidFill>
                  <a:schemeClr val="lt1"/>
                </a:solidFill>
                <a:latin typeface="Century Gothic"/>
                <a:ea typeface="Century Gothic"/>
                <a:cs typeface="Century Gothic"/>
                <a:sym typeface="Century Gothic"/>
              </a:rPr>
              <a:t>just “W</a:t>
            </a:r>
            <a:r>
              <a:rPr lang="en-US" sz="2800" dirty="0" smtClean="0"/>
              <a:t>orking</a:t>
            </a:r>
            <a:r>
              <a:rPr lang="en-US" sz="2800" b="0" i="0" u="none" strike="noStrike" cap="none" dirty="0" smtClean="0">
                <a:solidFill>
                  <a:schemeClr val="lt1"/>
                </a:solidFill>
                <a:latin typeface="Century Gothic"/>
                <a:ea typeface="Century Gothic"/>
                <a:cs typeface="Century Gothic"/>
                <a:sym typeface="Century Gothic"/>
              </a:rPr>
              <a:t> </a:t>
            </a:r>
            <a:r>
              <a:rPr lang="en-US" sz="2800" b="0" i="0" u="none" strike="noStrike" cap="none" dirty="0">
                <a:solidFill>
                  <a:schemeClr val="lt1"/>
                </a:solidFill>
                <a:latin typeface="Century Gothic"/>
                <a:ea typeface="Century Gothic"/>
                <a:cs typeface="Century Gothic"/>
                <a:sym typeface="Century Gothic"/>
              </a:rPr>
              <a:t>I</a:t>
            </a:r>
            <a:r>
              <a:rPr lang="en-US" sz="2800" dirty="0"/>
              <a:t>n</a:t>
            </a:r>
            <a:r>
              <a:rPr lang="en-US" sz="2800" b="0" i="0" u="none" strike="noStrike" cap="none" dirty="0">
                <a:solidFill>
                  <a:schemeClr val="lt1"/>
                </a:solidFill>
                <a:latin typeface="Century Gothic"/>
                <a:ea typeface="Century Gothic"/>
                <a:cs typeface="Century Gothic"/>
                <a:sym typeface="Century Gothic"/>
              </a:rPr>
              <a:t> T</a:t>
            </a:r>
            <a:r>
              <a:rPr lang="en-US" sz="2800" dirty="0"/>
              <a:t>he</a:t>
            </a:r>
            <a:r>
              <a:rPr lang="en-US" sz="2800" b="0" i="0" u="none" strike="noStrike" cap="none" dirty="0">
                <a:solidFill>
                  <a:schemeClr val="lt1"/>
                </a:solidFill>
                <a:latin typeface="Century Gothic"/>
                <a:ea typeface="Century Gothic"/>
                <a:cs typeface="Century Gothic"/>
                <a:sym typeface="Century Gothic"/>
              </a:rPr>
              <a:t> O</a:t>
            </a:r>
            <a:r>
              <a:rPr lang="en-US" sz="2800" dirty="0"/>
              <a:t>ffice</a:t>
            </a:r>
            <a:r>
              <a:rPr lang="en-US" sz="2800" b="0" i="0" u="none" strike="noStrike" cap="none" dirty="0" smtClean="0">
                <a:solidFill>
                  <a:schemeClr val="lt1"/>
                </a:solidFill>
                <a:latin typeface="Century Gothic"/>
                <a:ea typeface="Century Gothic"/>
                <a:cs typeface="Century Gothic"/>
                <a:sym typeface="Century Gothic"/>
              </a:rPr>
              <a:t>”, “Learning on the job”, “Shadowing”, etc.</a:t>
            </a:r>
            <a:endParaRPr dirty="0"/>
          </a:p>
        </p:txBody>
      </p:sp>
      <p:pic>
        <p:nvPicPr>
          <p:cNvPr id="208" name="Shape 208" descr="http://www.libertarianrock.com/images/handcuffs.gif"/>
          <p:cNvPicPr preferRelativeResize="0"/>
          <p:nvPr/>
        </p:nvPicPr>
        <p:blipFill rotWithShape="1">
          <a:blip r:embed="rId3">
            <a:alphaModFix/>
          </a:blip>
          <a:srcRect/>
          <a:stretch/>
        </p:blipFill>
        <p:spPr>
          <a:xfrm>
            <a:off x="157769" y="4865836"/>
            <a:ext cx="1490728" cy="1825619"/>
          </a:xfrm>
          <a:prstGeom prst="rect">
            <a:avLst/>
          </a:prstGeom>
          <a:noFill/>
          <a:ln>
            <a:noFill/>
          </a:ln>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9102584" cy="1507067"/>
          </a:xfrm>
        </p:spPr>
        <p:txBody>
          <a:bodyPr/>
          <a:lstStyle/>
          <a:p>
            <a:r>
              <a:rPr lang="en-US" dirty="0" smtClean="0"/>
              <a:t>Specific Requirements in Pennsylvania</a:t>
            </a:r>
            <a:endParaRPr lang="en-US" dirty="0"/>
          </a:p>
        </p:txBody>
      </p:sp>
      <p:sp>
        <p:nvSpPr>
          <p:cNvPr id="3" name="Text Placeholder 2"/>
          <p:cNvSpPr>
            <a:spLocks noGrp="1"/>
          </p:cNvSpPr>
          <p:nvPr>
            <p:ph type="body" idx="1"/>
          </p:nvPr>
        </p:nvSpPr>
        <p:spPr>
          <a:xfrm>
            <a:off x="684211" y="805758"/>
            <a:ext cx="10306695" cy="3892991"/>
          </a:xfrm>
        </p:spPr>
        <p:txBody>
          <a:bodyPr/>
          <a:lstStyle/>
          <a:p>
            <a:r>
              <a:rPr lang="en-US" dirty="0" smtClean="0"/>
              <a:t>Opioid Training</a:t>
            </a:r>
          </a:p>
          <a:p>
            <a:pPr lvl="1"/>
            <a:r>
              <a:rPr lang="en-US" dirty="0" smtClean="0"/>
              <a:t>Your training over the last 2 years more than meets the current requirements for initial licensure.  Arcadia will attest to this by completing the form below:</a:t>
            </a:r>
          </a:p>
          <a:p>
            <a:pPr marL="594360" lvl="1" indent="0">
              <a:buNone/>
            </a:pPr>
            <a:endParaRPr lang="en-US" dirty="0" smtClean="0"/>
          </a:p>
          <a:p>
            <a:pPr marL="0" lvl="0" indent="0" eaLnBrk="0" fontAlgn="base" hangingPunct="0">
              <a:spcBef>
                <a:spcPct val="0"/>
              </a:spcBef>
              <a:spcAft>
                <a:spcPct val="0"/>
              </a:spcAft>
              <a:buClrTx/>
              <a:buSzTx/>
              <a:buNone/>
            </a:pPr>
            <a:r>
              <a:rPr lang="en-US" altLang="en-US" sz="1000" dirty="0" smtClean="0">
                <a:solidFill>
                  <a:srgbClr val="000000"/>
                </a:solidFill>
                <a:latin typeface="Arial" panose="020B0604020202020204" pitchFamily="34" charset="0"/>
                <a:cs typeface="Arial" panose="020B0604020202020204" pitchFamily="34" charset="0"/>
              </a:rPr>
              <a:t>	</a:t>
            </a:r>
            <a:r>
              <a:rPr lang="en-US" altLang="en-US" sz="2400" dirty="0" smtClean="0">
                <a:solidFill>
                  <a:srgbClr val="000000"/>
                </a:solidFill>
                <a:latin typeface="Arial" panose="020B0604020202020204" pitchFamily="34" charset="0"/>
                <a:cs typeface="Arial" panose="020B0604020202020204" pitchFamily="34" charset="0"/>
                <a:hlinkClick r:id="rId3"/>
              </a:rPr>
              <a:t>Medical Board</a:t>
            </a:r>
            <a:endParaRPr lang="en-US" altLang="en-US" sz="2400" dirty="0" smtClean="0">
              <a:solidFill>
                <a:schemeClr val="tx1"/>
              </a:solidFill>
              <a:cs typeface="Arial" panose="020B0604020202020204" pitchFamily="34" charset="0"/>
            </a:endParaRPr>
          </a:p>
          <a:p>
            <a:pPr marL="0" lvl="0" indent="0" eaLnBrk="0" fontAlgn="base" hangingPunct="0">
              <a:spcBef>
                <a:spcPct val="0"/>
              </a:spcBef>
              <a:spcAft>
                <a:spcPct val="0"/>
              </a:spcAft>
              <a:buClrTx/>
              <a:buSzTx/>
              <a:buNone/>
            </a:pPr>
            <a:r>
              <a:rPr lang="en-US" altLang="en-US" sz="2400" dirty="0" smtClean="0">
                <a:solidFill>
                  <a:srgbClr val="000000"/>
                </a:solidFill>
                <a:latin typeface="Arial" panose="020B0604020202020204" pitchFamily="34" charset="0"/>
                <a:cs typeface="Arial" panose="020B0604020202020204" pitchFamily="34" charset="0"/>
              </a:rPr>
              <a:t>	</a:t>
            </a:r>
            <a:r>
              <a:rPr lang="en-US" altLang="en-US" sz="2400" dirty="0" smtClean="0">
                <a:solidFill>
                  <a:srgbClr val="000000"/>
                </a:solidFill>
                <a:latin typeface="Arial" panose="020B0604020202020204" pitchFamily="34" charset="0"/>
                <a:cs typeface="Arial" panose="020B0604020202020204" pitchFamily="34" charset="0"/>
                <a:hlinkClick r:id="rId4"/>
              </a:rPr>
              <a:t>Osteopathic </a:t>
            </a:r>
            <a:r>
              <a:rPr lang="en-US" altLang="en-US" sz="2400" dirty="0">
                <a:solidFill>
                  <a:srgbClr val="000000"/>
                </a:solidFill>
                <a:latin typeface="Arial" panose="020B0604020202020204" pitchFamily="34" charset="0"/>
                <a:cs typeface="Arial" panose="020B0604020202020204" pitchFamily="34" charset="0"/>
                <a:hlinkClick r:id="rId4"/>
              </a:rPr>
              <a:t>Board</a:t>
            </a:r>
            <a:r>
              <a:rPr lang="en-US" altLang="en-US" sz="1000" dirty="0">
                <a:solidFill>
                  <a:srgbClr val="000000"/>
                </a:solidFill>
                <a:latin typeface="Arial" panose="020B0604020202020204" pitchFamily="34" charset="0"/>
                <a:cs typeface="Arial" panose="020B0604020202020204" pitchFamily="34" charset="0"/>
              </a:rPr>
              <a:t/>
            </a:r>
            <a:br>
              <a:rPr lang="en-US" altLang="en-US" sz="1000" dirty="0">
                <a:solidFill>
                  <a:srgbClr val="000000"/>
                </a:solidFill>
                <a:latin typeface="Arial" panose="020B0604020202020204" pitchFamily="34" charset="0"/>
                <a:cs typeface="Arial" panose="020B0604020202020204" pitchFamily="34" charset="0"/>
              </a:rPr>
            </a:br>
            <a:endParaRPr lang="en-US" dirty="0" smtClean="0"/>
          </a:p>
          <a:p>
            <a:r>
              <a:rPr lang="en-US" dirty="0" smtClean="0"/>
              <a:t>Child Abuse Training</a:t>
            </a:r>
          </a:p>
          <a:p>
            <a:pPr lvl="1"/>
            <a:r>
              <a:rPr lang="en-US" dirty="0">
                <a:hlinkClick r:id="rId5"/>
              </a:rPr>
              <a:t>https://www.reportabusepa.pitt.edu/webapps/portal/execute/tabs/tabAction?tab_tab_group_id=_</a:t>
            </a:r>
            <a:r>
              <a:rPr lang="en-US" dirty="0" smtClean="0">
                <a:hlinkClick r:id="rId5"/>
              </a:rPr>
              <a:t>91_1</a:t>
            </a:r>
            <a:endParaRPr lang="en-US" dirty="0" smtClean="0"/>
          </a:p>
          <a:p>
            <a:pPr lvl="1"/>
            <a:r>
              <a:rPr lang="en-US" dirty="0" smtClean="0">
                <a:hlinkClick r:id="rId6"/>
              </a:rPr>
              <a:t>http://keepkidssafe.pa.gov/resources/training/index.htm</a:t>
            </a:r>
            <a:endParaRPr lang="en-US" dirty="0" smtClean="0"/>
          </a:p>
          <a:p>
            <a:pPr marL="594360" lvl="1" indent="0">
              <a:buNone/>
            </a:pPr>
            <a:endParaRPr lang="en-US" dirty="0"/>
          </a:p>
        </p:txBody>
      </p:sp>
      <p:sp>
        <p:nvSpPr>
          <p:cNvPr id="6" name="Rectangle 3"/>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7178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14" name="Shape 214"/>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12</a:t>
            </a:fld>
            <a:endParaRPr sz="1800" b="0" i="0" u="none" strike="noStrike" cap="none">
              <a:solidFill>
                <a:schemeClr val="lt1"/>
              </a:solidFill>
              <a:latin typeface="Times New Roman"/>
              <a:ea typeface="Times New Roman"/>
              <a:cs typeface="Times New Roman"/>
              <a:sym typeface="Times New Roman"/>
            </a:endParaRPr>
          </a:p>
        </p:txBody>
      </p:sp>
      <p:sp>
        <p:nvSpPr>
          <p:cNvPr id="215" name="Shape 215"/>
          <p:cNvSpPr txBox="1">
            <a:spLocks noGrp="1"/>
          </p:cNvSpPr>
          <p:nvPr>
            <p:ph type="title"/>
          </p:nvPr>
        </p:nvSpPr>
        <p:spPr>
          <a:xfrm>
            <a:off x="289711" y="212380"/>
            <a:ext cx="11126709" cy="1507067"/>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3600" b="0" i="0" u="none" strike="noStrike" cap="none">
                <a:solidFill>
                  <a:schemeClr val="lt1"/>
                </a:solidFill>
                <a:latin typeface="Century Gothic"/>
                <a:ea typeface="Century Gothic"/>
                <a:cs typeface="Century Gothic"/>
                <a:sym typeface="Century Gothic"/>
              </a:rPr>
              <a:t>“WHAT IF I DO NOT WANT TO WORK IN PA/DE?”</a:t>
            </a:r>
            <a:endParaRPr/>
          </a:p>
        </p:txBody>
      </p:sp>
      <p:sp>
        <p:nvSpPr>
          <p:cNvPr id="216" name="Shape 216"/>
          <p:cNvSpPr txBox="1">
            <a:spLocks noGrp="1"/>
          </p:cNvSpPr>
          <p:nvPr>
            <p:ph type="body" idx="1"/>
          </p:nvPr>
        </p:nvSpPr>
        <p:spPr>
          <a:xfrm>
            <a:off x="1109750" y="1401595"/>
            <a:ext cx="9594762" cy="4770605"/>
          </a:xfrm>
          <a:prstGeom prst="rect">
            <a:avLst/>
          </a:prstGeom>
          <a:noFill/>
          <a:ln>
            <a:noFill/>
          </a:ln>
        </p:spPr>
        <p:txBody>
          <a:bodyPr spcFirstLastPara="1" wrap="square" lIns="91425" tIns="45700" rIns="91425" bIns="45700" anchor="ctr" anchorCtr="0">
            <a:noAutofit/>
          </a:bodyPr>
          <a:lstStyle/>
          <a:p>
            <a:pPr marL="285750" marR="0" lvl="0" indent="-270510" algn="l" rtl="0">
              <a:spcBef>
                <a:spcPts val="0"/>
              </a:spcBef>
              <a:spcAft>
                <a:spcPts val="0"/>
              </a:spcAft>
              <a:buClr>
                <a:schemeClr val="lt1"/>
              </a:buClr>
              <a:buSzPts val="2000"/>
              <a:buFont typeface="Noto Sans Symbols"/>
              <a:buChar char="▶"/>
            </a:pPr>
            <a:r>
              <a:rPr lang="en-US" b="0" i="0" u="none" strike="noStrike" cap="none" dirty="0">
                <a:solidFill>
                  <a:schemeClr val="lt1"/>
                </a:solidFill>
                <a:latin typeface="Century Gothic"/>
                <a:ea typeface="Century Gothic"/>
                <a:cs typeface="Century Gothic"/>
                <a:sym typeface="Century Gothic"/>
              </a:rPr>
              <a:t>Contact the individual board(s)</a:t>
            </a:r>
            <a:endParaRPr dirty="0"/>
          </a:p>
          <a:p>
            <a:pPr marL="285750" marR="0" lvl="0" indent="-240030" algn="l" rtl="0">
              <a:spcBef>
                <a:spcPts val="780"/>
              </a:spcBef>
              <a:spcAft>
                <a:spcPts val="0"/>
              </a:spcAft>
              <a:buClr>
                <a:schemeClr val="lt1"/>
              </a:buClr>
              <a:buSzPts val="720"/>
              <a:buFont typeface="Noto Sans Symbols"/>
              <a:buNone/>
            </a:pPr>
            <a:endParaRPr b="0" i="0" u="none" strike="noStrike" cap="none" dirty="0">
              <a:solidFill>
                <a:schemeClr val="lt1"/>
              </a:solidFill>
              <a:latin typeface="Century Gothic"/>
              <a:ea typeface="Century Gothic"/>
              <a:cs typeface="Century Gothic"/>
              <a:sym typeface="Century Gothic"/>
            </a:endParaRPr>
          </a:p>
          <a:p>
            <a:pPr marL="285750" marR="0" lvl="0" indent="-270510" algn="l" rtl="0">
              <a:spcBef>
                <a:spcPts val="1160"/>
              </a:spcBef>
              <a:spcAft>
                <a:spcPts val="0"/>
              </a:spcAft>
              <a:buClr>
                <a:schemeClr val="lt1"/>
              </a:buClr>
              <a:buSzPts val="2000"/>
              <a:buFont typeface="Noto Sans Symbols"/>
              <a:buChar char="▶"/>
            </a:pPr>
            <a:r>
              <a:rPr lang="en-US" b="0" i="0" u="none" strike="noStrike" cap="none" dirty="0">
                <a:solidFill>
                  <a:schemeClr val="lt1"/>
                </a:solidFill>
                <a:latin typeface="Century Gothic"/>
                <a:ea typeface="Century Gothic"/>
                <a:cs typeface="Century Gothic"/>
                <a:sym typeface="Century Gothic"/>
              </a:rPr>
              <a:t>No provision for temporary p</a:t>
            </a:r>
            <a:r>
              <a:rPr lang="en-US" dirty="0"/>
              <a:t>ractice in DC and with most osteopathic </a:t>
            </a:r>
            <a:r>
              <a:rPr lang="en-US" dirty="0" smtClean="0"/>
              <a:t>boards</a:t>
            </a:r>
            <a:endParaRPr lang="en-US" dirty="0"/>
          </a:p>
          <a:p>
            <a:pPr marL="15240" marR="0" lvl="0" indent="0" algn="l" rtl="0">
              <a:spcBef>
                <a:spcPts val="1160"/>
              </a:spcBef>
              <a:spcAft>
                <a:spcPts val="0"/>
              </a:spcAft>
              <a:buClr>
                <a:schemeClr val="lt1"/>
              </a:buClr>
              <a:buSzPts val="2000"/>
              <a:buNone/>
            </a:pPr>
            <a:endParaRPr b="0" i="0" u="none" strike="noStrike" cap="none" dirty="0">
              <a:solidFill>
                <a:schemeClr val="lt1"/>
              </a:solidFill>
              <a:latin typeface="Century Gothic"/>
              <a:ea typeface="Century Gothic"/>
              <a:cs typeface="Century Gothic"/>
              <a:sym typeface="Century Gothic"/>
            </a:endParaRPr>
          </a:p>
          <a:p>
            <a:pPr marL="285750" marR="0" lvl="0" indent="-270510" algn="l" rtl="0">
              <a:spcBef>
                <a:spcPts val="1160"/>
              </a:spcBef>
              <a:spcAft>
                <a:spcPts val="0"/>
              </a:spcAft>
              <a:buClr>
                <a:schemeClr val="lt1"/>
              </a:buClr>
              <a:buSzPts val="2000"/>
              <a:buFont typeface="Noto Sans Symbols"/>
              <a:buChar char="▶"/>
            </a:pPr>
            <a:r>
              <a:rPr lang="en-US" b="0" i="0" u="none" strike="noStrike" cap="none" dirty="0">
                <a:solidFill>
                  <a:schemeClr val="lt1"/>
                </a:solidFill>
                <a:latin typeface="Century Gothic"/>
                <a:ea typeface="Century Gothic"/>
                <a:cs typeface="Century Gothic"/>
                <a:sym typeface="Century Gothic"/>
              </a:rPr>
              <a:t>You can now practice and prescribe in all 50 </a:t>
            </a:r>
            <a:r>
              <a:rPr lang="en-US" dirty="0"/>
              <a:t>states and US territories (</a:t>
            </a:r>
            <a:r>
              <a:rPr lang="en-US" dirty="0" smtClean="0"/>
              <a:t>even Puerto Rico!)</a:t>
            </a:r>
            <a:endParaRPr dirty="0"/>
          </a:p>
          <a:p>
            <a:pPr marL="742950" marR="0" lvl="1" indent="-321310" algn="l" rtl="0">
              <a:spcBef>
                <a:spcPts val="1160"/>
              </a:spcBef>
              <a:spcAft>
                <a:spcPts val="0"/>
              </a:spcAft>
              <a:buSzPts val="2000"/>
              <a:buChar char="▶"/>
            </a:pPr>
            <a:r>
              <a:rPr lang="en-US" sz="2000" dirty="0"/>
              <a:t>DEA number: separate application and cost</a:t>
            </a:r>
            <a:endParaRPr sz="2000" dirty="0"/>
          </a:p>
          <a:p>
            <a:pPr marL="1200150" marR="0" lvl="2" indent="-331469" algn="l" rtl="0">
              <a:spcBef>
                <a:spcPts val="1160"/>
              </a:spcBef>
              <a:spcAft>
                <a:spcPts val="0"/>
              </a:spcAft>
              <a:buSzPts val="2000"/>
              <a:buChar char="▶"/>
            </a:pPr>
            <a:r>
              <a:rPr lang="en-US" sz="2000" dirty="0"/>
              <a:t>In 44 states and D.C., PAs are authorized to prescribe </a:t>
            </a:r>
            <a:r>
              <a:rPr lang="en-US" sz="2000" dirty="0" smtClean="0"/>
              <a:t>meds </a:t>
            </a:r>
            <a:r>
              <a:rPr lang="en-US" sz="2000" dirty="0"/>
              <a:t>in schedules II-V. Five states allow schedules III-V. </a:t>
            </a:r>
            <a:r>
              <a:rPr lang="en-US" sz="2000" dirty="0" smtClean="0"/>
              <a:t>Kentucky (and PR) </a:t>
            </a:r>
            <a:r>
              <a:rPr lang="en-US" sz="2000" dirty="0"/>
              <a:t>is the only state where PAs cannot prescribe controlled medications. </a:t>
            </a:r>
            <a:endParaRPr lang="en-US" sz="2000" dirty="0" smtClean="0"/>
          </a:p>
          <a:p>
            <a:pPr marL="1200150" lvl="2" indent="-331469">
              <a:spcBef>
                <a:spcPts val="1160"/>
              </a:spcBef>
              <a:buSzPts val="2000"/>
            </a:pPr>
            <a:r>
              <a:rPr lang="en-US" sz="2000" dirty="0">
                <a:hlinkClick r:id="rId3"/>
              </a:rPr>
              <a:t>https://www.deadiversion.usdoj.gov/drugreg/practioners/mlp_by_state.pdf</a:t>
            </a:r>
            <a:endParaRPr sz="2000"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22" name="Shape 222"/>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13</a:t>
            </a:fld>
            <a:endParaRPr sz="1800" b="0" i="0" u="none" strike="noStrike" cap="none">
              <a:solidFill>
                <a:schemeClr val="lt1"/>
              </a:solidFill>
              <a:latin typeface="Times New Roman"/>
              <a:ea typeface="Times New Roman"/>
              <a:cs typeface="Times New Roman"/>
              <a:sym typeface="Times New Roman"/>
            </a:endParaRPr>
          </a:p>
        </p:txBody>
      </p:sp>
      <p:sp>
        <p:nvSpPr>
          <p:cNvPr id="223" name="Shape 223"/>
          <p:cNvSpPr txBox="1">
            <a:spLocks noGrp="1"/>
          </p:cNvSpPr>
          <p:nvPr>
            <p:ph type="title"/>
          </p:nvPr>
        </p:nvSpPr>
        <p:spPr>
          <a:xfrm>
            <a:off x="1981201" y="381000"/>
            <a:ext cx="8772658" cy="115158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3240" b="0" i="0" u="none" strike="noStrike" cap="none">
                <a:solidFill>
                  <a:schemeClr val="lt1"/>
                </a:solidFill>
                <a:latin typeface="Century Gothic"/>
                <a:ea typeface="Century Gothic"/>
                <a:cs typeface="Century Gothic"/>
                <a:sym typeface="Century Gothic"/>
              </a:rPr>
              <a:t>“DOES THE SUPERVISOR NEED TO BE PRESENT WHEN I WORK?”</a:t>
            </a:r>
            <a:endParaRPr/>
          </a:p>
        </p:txBody>
      </p:sp>
      <p:sp>
        <p:nvSpPr>
          <p:cNvPr id="224" name="Shape 224"/>
          <p:cNvSpPr txBox="1">
            <a:spLocks noGrp="1"/>
          </p:cNvSpPr>
          <p:nvPr>
            <p:ph type="body" idx="1"/>
          </p:nvPr>
        </p:nvSpPr>
        <p:spPr>
          <a:xfrm>
            <a:off x="1212247" y="1532585"/>
            <a:ext cx="9470408" cy="4350689"/>
          </a:xfrm>
          <a:prstGeom prst="rect">
            <a:avLst/>
          </a:prstGeom>
          <a:noFill/>
          <a:ln>
            <a:noFill/>
          </a:ln>
        </p:spPr>
        <p:txBody>
          <a:bodyPr spcFirstLastPara="1" wrap="square" lIns="91425" tIns="45700" rIns="91425" bIns="45700" anchor="ctr" anchorCtr="0">
            <a:noAutofit/>
          </a:bodyPr>
          <a:lstStyle/>
          <a:p>
            <a:pPr marL="285750" marR="0" lvl="0" indent="-285750" algn="l" rtl="0">
              <a:spcBef>
                <a:spcPts val="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Y</a:t>
            </a:r>
            <a:r>
              <a:rPr lang="en-US" sz="2800" dirty="0"/>
              <a:t>es, when under temporary privileges</a:t>
            </a:r>
            <a:endParaRPr dirty="0"/>
          </a:p>
          <a:p>
            <a:pPr marL="285750" marR="0" lvl="0" indent="-240030" algn="l" rtl="0">
              <a:spcBef>
                <a:spcPts val="780"/>
              </a:spcBef>
              <a:spcAft>
                <a:spcPts val="0"/>
              </a:spcAft>
              <a:buClr>
                <a:schemeClr val="lt1"/>
              </a:buClr>
              <a:buSzPts val="720"/>
              <a:buFont typeface="Noto Sans Symbols"/>
              <a:buNone/>
            </a:pPr>
            <a:endParaRPr sz="9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In some states, DO</a:t>
            </a:r>
            <a:r>
              <a:rPr lang="en-US" sz="2800" dirty="0"/>
              <a:t>’s must always be present</a:t>
            </a:r>
            <a:endParaRPr dirty="0"/>
          </a:p>
          <a:p>
            <a:pPr marL="285750" marR="0" lvl="0" indent="-240030" algn="l" rtl="0">
              <a:spcBef>
                <a:spcPts val="780"/>
              </a:spcBef>
              <a:spcAft>
                <a:spcPts val="0"/>
              </a:spcAft>
              <a:buClr>
                <a:schemeClr val="lt1"/>
              </a:buClr>
              <a:buSzPts val="720"/>
              <a:buFont typeface="Noto Sans Symbols"/>
              <a:buNone/>
            </a:pPr>
            <a:endParaRPr sz="9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160"/>
              </a:spcBef>
              <a:spcAft>
                <a:spcPts val="0"/>
              </a:spcAft>
              <a:buClr>
                <a:schemeClr val="lt1"/>
              </a:buClr>
              <a:buSzPts val="2240"/>
              <a:buFont typeface="Noto Sans Symbols"/>
              <a:buChar char="▶"/>
            </a:pPr>
            <a:r>
              <a:rPr lang="en-US" sz="2800" b="0" i="0" u="none" strike="noStrike" cap="none" dirty="0" smtClean="0">
                <a:solidFill>
                  <a:schemeClr val="lt1"/>
                </a:solidFill>
                <a:latin typeface="Century Gothic"/>
                <a:ea typeface="Century Gothic"/>
                <a:cs typeface="Century Gothic"/>
                <a:sym typeface="Century Gothic"/>
              </a:rPr>
              <a:t>Individual</a:t>
            </a:r>
            <a:r>
              <a:rPr lang="en-US" sz="2800" dirty="0" smtClean="0"/>
              <a:t> </a:t>
            </a:r>
            <a:r>
              <a:rPr lang="en-US" sz="2800" dirty="0"/>
              <a:t>states have specific requirements: telephone, procedures, co-signatures, </a:t>
            </a:r>
            <a:r>
              <a:rPr lang="en-US" sz="2800" dirty="0" err="1" smtClean="0"/>
              <a:t>etc</a:t>
            </a:r>
            <a:endParaRPr lang="en-US" sz="2800" dirty="0" smtClean="0"/>
          </a:p>
          <a:p>
            <a:pPr marL="285750" marR="0" lvl="0" indent="-285750" algn="l" rtl="0">
              <a:spcBef>
                <a:spcPts val="1160"/>
              </a:spcBef>
              <a:spcAft>
                <a:spcPts val="0"/>
              </a:spcAft>
              <a:buClr>
                <a:schemeClr val="lt1"/>
              </a:buClr>
              <a:buSzPts val="2240"/>
              <a:buFont typeface="Noto Sans Symbols"/>
              <a:buChar char="▶"/>
            </a:pPr>
            <a:endParaRPr lang="en-US" sz="2800" dirty="0"/>
          </a:p>
          <a:p>
            <a:pPr marL="285750" marR="0" lvl="0" indent="-285750" algn="l" rtl="0">
              <a:spcBef>
                <a:spcPts val="1160"/>
              </a:spcBef>
              <a:spcAft>
                <a:spcPts val="0"/>
              </a:spcAft>
              <a:buClr>
                <a:schemeClr val="lt1"/>
              </a:buClr>
              <a:buSzPts val="2240"/>
              <a:buFont typeface="Noto Sans Symbols"/>
              <a:buChar char="▶"/>
            </a:pPr>
            <a:r>
              <a:rPr lang="en-US" sz="2800" dirty="0" smtClean="0"/>
              <a:t>But in general, the physician </a:t>
            </a:r>
            <a:r>
              <a:rPr lang="en-US" sz="2800" b="1" u="sng" dirty="0" smtClean="0"/>
              <a:t>does not </a:t>
            </a:r>
            <a:r>
              <a:rPr lang="en-US" sz="2800" dirty="0" smtClean="0"/>
              <a:t>need to be present for you to utilize your medical license</a:t>
            </a:r>
            <a:endParaRPr dirty="0"/>
          </a:p>
          <a:p>
            <a:pPr marL="0" marR="0" lvl="0" indent="0" algn="l" rtl="0">
              <a:spcBef>
                <a:spcPts val="1080"/>
              </a:spcBef>
              <a:spcAft>
                <a:spcPts val="0"/>
              </a:spcAft>
              <a:buNone/>
            </a:pPr>
            <a:endParaRPr sz="2800"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30" name="Shape 230"/>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14</a:t>
            </a:fld>
            <a:endParaRPr sz="1800" b="0" i="0" u="none" strike="noStrike" cap="none">
              <a:solidFill>
                <a:schemeClr val="lt1"/>
              </a:solidFill>
              <a:latin typeface="Times New Roman"/>
              <a:ea typeface="Times New Roman"/>
              <a:cs typeface="Times New Roman"/>
              <a:sym typeface="Times New Roman"/>
            </a:endParaRPr>
          </a:p>
        </p:txBody>
      </p:sp>
      <p:sp>
        <p:nvSpPr>
          <p:cNvPr id="231" name="Shape 231"/>
          <p:cNvSpPr txBox="1">
            <a:spLocks noGrp="1"/>
          </p:cNvSpPr>
          <p:nvPr>
            <p:ph type="title"/>
          </p:nvPr>
        </p:nvSpPr>
        <p:spPr>
          <a:xfrm>
            <a:off x="1585733" y="327456"/>
            <a:ext cx="9258277" cy="156573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3600" b="0" i="0" u="none" strike="noStrike" cap="none">
                <a:solidFill>
                  <a:schemeClr val="lt1"/>
                </a:solidFill>
                <a:latin typeface="Century Gothic"/>
                <a:ea typeface="Century Gothic"/>
                <a:cs typeface="Century Gothic"/>
                <a:sym typeface="Century Gothic"/>
              </a:rPr>
              <a:t>“CAN I GET BOARD</a:t>
            </a:r>
            <a:r>
              <a:rPr lang="en-US"/>
              <a:t>-</a:t>
            </a:r>
            <a:r>
              <a:rPr lang="en-US" sz="3600" b="0" i="0" u="none" strike="noStrike" cap="none">
                <a:solidFill>
                  <a:schemeClr val="lt1"/>
                </a:solidFill>
                <a:latin typeface="Century Gothic"/>
                <a:ea typeface="Century Gothic"/>
                <a:cs typeface="Century Gothic"/>
                <a:sym typeface="Century Gothic"/>
              </a:rPr>
              <a:t>APPROVAL WITHOUT A JOB?”</a:t>
            </a:r>
            <a:endParaRPr/>
          </a:p>
        </p:txBody>
      </p:sp>
      <p:sp>
        <p:nvSpPr>
          <p:cNvPr id="232" name="Shape 232"/>
          <p:cNvSpPr txBox="1">
            <a:spLocks noGrp="1"/>
          </p:cNvSpPr>
          <p:nvPr>
            <p:ph type="body" idx="1"/>
          </p:nvPr>
        </p:nvSpPr>
        <p:spPr>
          <a:xfrm>
            <a:off x="1481070" y="1847185"/>
            <a:ext cx="9697792" cy="1978690"/>
          </a:xfrm>
          <a:prstGeom prst="rect">
            <a:avLst/>
          </a:prstGeom>
          <a:noFill/>
          <a:ln>
            <a:noFill/>
          </a:ln>
        </p:spPr>
        <p:txBody>
          <a:bodyPr spcFirstLastPara="1" wrap="square" lIns="91425" tIns="45700" rIns="91425" bIns="45700" anchor="ctr" anchorCtr="0">
            <a:noAutofit/>
          </a:bodyPr>
          <a:lstStyle/>
          <a:p>
            <a:pPr marL="285750" marR="0" lvl="0" indent="-285750" algn="l" rtl="0">
              <a:spcBef>
                <a:spcPts val="0"/>
              </a:spcBef>
              <a:spcAft>
                <a:spcPts val="0"/>
              </a:spcAft>
              <a:buClr>
                <a:schemeClr val="lt1"/>
              </a:buClr>
              <a:buSzPts val="2240"/>
              <a:buFont typeface="Noto Sans Symbols"/>
              <a:buChar char="▶"/>
            </a:pPr>
            <a:r>
              <a:rPr lang="en-US" sz="2800" b="0" i="0" u="none" strike="noStrike" cap="none">
                <a:solidFill>
                  <a:schemeClr val="lt1"/>
                </a:solidFill>
                <a:latin typeface="Century Gothic"/>
                <a:ea typeface="Century Gothic"/>
                <a:cs typeface="Century Gothic"/>
                <a:sym typeface="Century Gothic"/>
              </a:rPr>
              <a:t>Depends on state, graduation status</a:t>
            </a:r>
            <a:endParaRPr/>
          </a:p>
          <a:p>
            <a:pPr marL="285750" marR="0" lvl="0" indent="-234950" algn="l" rtl="0">
              <a:spcBef>
                <a:spcPts val="800"/>
              </a:spcBef>
              <a:spcAft>
                <a:spcPts val="0"/>
              </a:spcAft>
              <a:buClr>
                <a:schemeClr val="lt1"/>
              </a:buClr>
              <a:buSzPts val="800"/>
              <a:buFont typeface="Noto Sans Symbols"/>
              <a:buNone/>
            </a:pPr>
            <a:endParaRPr sz="1000" b="0" i="0" u="none" strike="noStrike" cap="none">
              <a:solidFill>
                <a:schemeClr val="lt1"/>
              </a:solidFill>
              <a:latin typeface="Century Gothic"/>
              <a:ea typeface="Century Gothic"/>
              <a:cs typeface="Century Gothic"/>
              <a:sym typeface="Century Gothic"/>
            </a:endParaRPr>
          </a:p>
        </p:txBody>
      </p:sp>
      <p:pic>
        <p:nvPicPr>
          <p:cNvPr id="233" name="Shape 233" descr="http://www.swmed.edu/home_pages/publish/ahs_catalog/webimage/PAsteth.gif">
            <a:hlinkClick r:id="rId3"/>
          </p:cNvPr>
          <p:cNvPicPr preferRelativeResize="0"/>
          <p:nvPr/>
        </p:nvPicPr>
        <p:blipFill rotWithShape="1">
          <a:blip r:embed="rId4">
            <a:alphaModFix/>
          </a:blip>
          <a:srcRect/>
          <a:stretch/>
        </p:blipFill>
        <p:spPr>
          <a:xfrm>
            <a:off x="2430888" y="3782218"/>
            <a:ext cx="1908175" cy="2000250"/>
          </a:xfrm>
          <a:prstGeom prst="rect">
            <a:avLst/>
          </a:prstGeom>
          <a:noFill/>
          <a:ln>
            <a:noFill/>
          </a:ln>
        </p:spPr>
      </p:pic>
      <p:pic>
        <p:nvPicPr>
          <p:cNvPr id="234" name="Shape 234" descr="http://us.i1.yimg.com/us.yimg.com/i/us/nws/th/us-map-thumb.gif">
            <a:hlinkClick r:id="rId5"/>
          </p:cNvPr>
          <p:cNvPicPr preferRelativeResize="0"/>
          <p:nvPr/>
        </p:nvPicPr>
        <p:blipFill rotWithShape="1">
          <a:blip r:embed="rId6">
            <a:alphaModFix/>
          </a:blip>
          <a:srcRect/>
          <a:stretch/>
        </p:blipFill>
        <p:spPr>
          <a:xfrm>
            <a:off x="6214871" y="3782218"/>
            <a:ext cx="2800350" cy="1839913"/>
          </a:xfrm>
          <a:prstGeom prst="rect">
            <a:avLst/>
          </a:prstGeom>
          <a:noFill/>
          <a:ln>
            <a:noFill/>
          </a:ln>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40" name="Shape 240"/>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15</a:t>
            </a:fld>
            <a:endParaRPr sz="1800" b="0" i="0" u="none" strike="noStrike" cap="none">
              <a:solidFill>
                <a:schemeClr val="lt1"/>
              </a:solidFill>
              <a:latin typeface="Times New Roman"/>
              <a:ea typeface="Times New Roman"/>
              <a:cs typeface="Times New Roman"/>
              <a:sym typeface="Times New Roman"/>
            </a:endParaRPr>
          </a:p>
        </p:txBody>
      </p:sp>
      <p:sp>
        <p:nvSpPr>
          <p:cNvPr id="241" name="Shape 241"/>
          <p:cNvSpPr txBox="1">
            <a:spLocks noGrp="1"/>
          </p:cNvSpPr>
          <p:nvPr>
            <p:ph type="title"/>
          </p:nvPr>
        </p:nvSpPr>
        <p:spPr>
          <a:xfrm>
            <a:off x="1828800" y="204258"/>
            <a:ext cx="8534400" cy="1507067"/>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3600" b="0" i="0" u="none" strike="noStrike" cap="none">
                <a:solidFill>
                  <a:schemeClr val="lt1"/>
                </a:solidFill>
                <a:latin typeface="Century Gothic"/>
                <a:ea typeface="Century Gothic"/>
                <a:cs typeface="Century Gothic"/>
                <a:sym typeface="Century Gothic"/>
              </a:rPr>
              <a:t>“WHAT ABOUT PRESCRIBING?”</a:t>
            </a:r>
            <a:endParaRPr/>
          </a:p>
        </p:txBody>
      </p:sp>
      <p:sp>
        <p:nvSpPr>
          <p:cNvPr id="242" name="Shape 242"/>
          <p:cNvSpPr txBox="1">
            <a:spLocks noGrp="1"/>
          </p:cNvSpPr>
          <p:nvPr>
            <p:ph type="body" idx="1"/>
          </p:nvPr>
        </p:nvSpPr>
        <p:spPr>
          <a:xfrm>
            <a:off x="1419625" y="1337400"/>
            <a:ext cx="9656100" cy="3952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800" dirty="0"/>
          </a:p>
          <a:p>
            <a:pPr marL="285750" marR="0" lvl="0" indent="-285750" algn="l" rtl="0">
              <a:spcBef>
                <a:spcPts val="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Not until fully-certified </a:t>
            </a:r>
            <a:r>
              <a:rPr lang="en-US" sz="2800" b="0" i="0" u="none" strike="noStrike" cap="none" dirty="0" smtClean="0">
                <a:solidFill>
                  <a:schemeClr val="lt1"/>
                </a:solidFill>
                <a:latin typeface="Century Gothic"/>
                <a:ea typeface="Century Gothic"/>
                <a:cs typeface="Century Gothic"/>
                <a:sym typeface="Century Gothic"/>
              </a:rPr>
              <a:t>and licensed</a:t>
            </a:r>
            <a:endParaRPr dirty="0"/>
          </a:p>
          <a:p>
            <a:pPr marL="285750" marR="0" lvl="0" indent="-234950" algn="l" rtl="0">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160"/>
              </a:spcBef>
              <a:spcAft>
                <a:spcPts val="0"/>
              </a:spcAft>
              <a:buClr>
                <a:schemeClr val="lt1"/>
              </a:buClr>
              <a:buSzPts val="2240"/>
              <a:buFont typeface="Noto Sans Symbols"/>
              <a:buChar char="▶"/>
            </a:pPr>
            <a:r>
              <a:rPr lang="en-US" sz="2800" dirty="0"/>
              <a:t>State may require</a:t>
            </a:r>
            <a:r>
              <a:rPr lang="en-US" sz="2800" b="0" i="0" u="none" strike="noStrike" cap="none" dirty="0">
                <a:solidFill>
                  <a:schemeClr val="lt1"/>
                </a:solidFill>
                <a:latin typeface="Century Gothic"/>
                <a:ea typeface="Century Gothic"/>
                <a:cs typeface="Century Gothic"/>
                <a:sym typeface="Century Gothic"/>
              </a:rPr>
              <a:t> a separate form/agreement</a:t>
            </a:r>
            <a:endParaRPr dirty="0"/>
          </a:p>
          <a:p>
            <a:pPr marL="285750" marR="0" lvl="0" indent="-234950" algn="l" rtl="0">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DEA number - know your schedules!</a:t>
            </a:r>
            <a:endParaRPr sz="2800" b="0" i="0" u="none" strike="noStrike" cap="none" dirty="0">
              <a:solidFill>
                <a:schemeClr val="lt1"/>
              </a:solidFill>
              <a:latin typeface="Century Gothic"/>
              <a:ea typeface="Century Gothic"/>
              <a:cs typeface="Century Gothic"/>
              <a:sym typeface="Century Gothic"/>
            </a:endParaRPr>
          </a:p>
          <a:p>
            <a:pPr marL="742950" marR="0" lvl="1" indent="-372110" algn="l" rtl="0">
              <a:spcBef>
                <a:spcPts val="1160"/>
              </a:spcBef>
              <a:spcAft>
                <a:spcPts val="0"/>
              </a:spcAft>
              <a:buSzPts val="2800"/>
              <a:buChar char="▶"/>
            </a:pPr>
            <a:r>
              <a:rPr lang="en-US" sz="2800" u="sng" dirty="0">
                <a:solidFill>
                  <a:schemeClr val="hlink"/>
                </a:solidFill>
                <a:hlinkClick r:id="rId3"/>
              </a:rPr>
              <a:t>https://www.deadiversion.usdoj.gov/schedules/#define</a:t>
            </a:r>
            <a:endParaRPr sz="2800" dirty="0"/>
          </a:p>
          <a:p>
            <a:pPr marL="1200150" marR="0" lvl="2" indent="-382269" algn="l" rtl="0">
              <a:spcBef>
                <a:spcPts val="1160"/>
              </a:spcBef>
              <a:spcAft>
                <a:spcPts val="0"/>
              </a:spcAft>
              <a:buSzPts val="2800"/>
              <a:buChar char="▶"/>
            </a:pPr>
            <a:r>
              <a:rPr lang="en-US" sz="2800" dirty="0" smtClean="0"/>
              <a:t>Your ability to prescribe certain medications may vary </a:t>
            </a:r>
            <a:r>
              <a:rPr lang="en-US" sz="2800" dirty="0"/>
              <a:t>by state</a:t>
            </a:r>
            <a:endParaRPr sz="2800" dirty="0"/>
          </a:p>
          <a:p>
            <a:pPr marL="285750" marR="0" lvl="0" indent="-285750" algn="l" rtl="0">
              <a:spcBef>
                <a:spcPts val="1000"/>
              </a:spcBef>
              <a:spcAft>
                <a:spcPts val="0"/>
              </a:spcAft>
              <a:buClr>
                <a:schemeClr val="lt1"/>
              </a:buClr>
              <a:buFont typeface="Noto Sans Symbols"/>
              <a:buNone/>
            </a:pPr>
            <a:endParaRPr sz="2000" b="0" i="0" u="none" strike="noStrike" cap="none" dirty="0">
              <a:solidFill>
                <a:schemeClr val="lt1"/>
              </a:solidFill>
              <a:latin typeface="Century Gothic"/>
              <a:ea typeface="Century Gothic"/>
              <a:cs typeface="Century Gothic"/>
              <a:sym typeface="Century Gothic"/>
            </a:endParaRPr>
          </a:p>
        </p:txBody>
      </p:sp>
      <p:pic>
        <p:nvPicPr>
          <p:cNvPr id="243" name="Shape 243" descr="http://www.mshorepharmacy.com/graphics/pad_shadow.gif">
            <a:hlinkClick r:id="rId4"/>
          </p:cNvPr>
          <p:cNvPicPr preferRelativeResize="0"/>
          <p:nvPr/>
        </p:nvPicPr>
        <p:blipFill rotWithShape="1">
          <a:blip r:embed="rId5">
            <a:alphaModFix/>
          </a:blip>
          <a:srcRect/>
          <a:stretch/>
        </p:blipFill>
        <p:spPr>
          <a:xfrm>
            <a:off x="182118" y="4614825"/>
            <a:ext cx="1714500" cy="2000400"/>
          </a:xfrm>
          <a:prstGeom prst="rect">
            <a:avLst/>
          </a:prstGeom>
          <a:noFill/>
          <a:ln>
            <a:noFill/>
          </a:ln>
        </p:spPr>
      </p:pic>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684197" y="4487325"/>
            <a:ext cx="10537200" cy="1507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Hospital </a:t>
            </a:r>
            <a:r>
              <a:rPr lang="en-US" u="sng"/>
              <a:t>CREDENTIALING</a:t>
            </a:r>
            <a:r>
              <a:rPr lang="en-US"/>
              <a:t> (aka PRIVILEGES)</a:t>
            </a:r>
            <a:endParaRPr/>
          </a:p>
        </p:txBody>
      </p:sp>
      <p:sp>
        <p:nvSpPr>
          <p:cNvPr id="249" name="Shape 249"/>
          <p:cNvSpPr txBox="1">
            <a:spLocks noGrp="1"/>
          </p:cNvSpPr>
          <p:nvPr>
            <p:ph type="body" idx="1"/>
          </p:nvPr>
        </p:nvSpPr>
        <p:spPr>
          <a:xfrm>
            <a:off x="684212" y="685799"/>
            <a:ext cx="8534400" cy="3801525"/>
          </a:xfrm>
          <a:prstGeom prst="rect">
            <a:avLst/>
          </a:prstGeom>
        </p:spPr>
        <p:txBody>
          <a:bodyPr spcFirstLastPara="1" wrap="square" lIns="91425" tIns="91425" rIns="91425" bIns="91425" anchor="ctr" anchorCtr="0">
            <a:noAutofit/>
          </a:bodyPr>
          <a:lstStyle/>
          <a:p>
            <a:pPr marL="285750" lvl="0" indent="-184150">
              <a:spcBef>
                <a:spcPts val="400"/>
              </a:spcBef>
              <a:spcAft>
                <a:spcPts val="0"/>
              </a:spcAft>
              <a:buNone/>
            </a:pPr>
            <a:r>
              <a:rPr lang="en-US" sz="2600" dirty="0"/>
              <a:t>Allows you to work in a healthcare facility</a:t>
            </a:r>
            <a:endParaRPr sz="2600" dirty="0"/>
          </a:p>
          <a:p>
            <a:pPr marL="742950" lvl="1" indent="-285750" rtl="0">
              <a:lnSpc>
                <a:spcPct val="80000"/>
              </a:lnSpc>
              <a:spcBef>
                <a:spcPts val="1120"/>
              </a:spcBef>
              <a:spcAft>
                <a:spcPts val="0"/>
              </a:spcAft>
              <a:buSzPts val="2080"/>
              <a:buChar char="▶"/>
            </a:pPr>
            <a:r>
              <a:rPr lang="en-US" sz="2600" dirty="0"/>
              <a:t>This is a LENGTHY </a:t>
            </a:r>
            <a:r>
              <a:rPr lang="en-US" sz="2600" dirty="0" smtClean="0"/>
              <a:t>process</a:t>
            </a:r>
          </a:p>
          <a:p>
            <a:pPr marL="742950" lvl="1" indent="-285750" rtl="0">
              <a:lnSpc>
                <a:spcPct val="80000"/>
              </a:lnSpc>
              <a:spcBef>
                <a:spcPts val="1120"/>
              </a:spcBef>
              <a:spcAft>
                <a:spcPts val="0"/>
              </a:spcAft>
              <a:buSzPts val="2080"/>
              <a:buChar char="▶"/>
            </a:pPr>
            <a:r>
              <a:rPr lang="en-US" sz="2600" dirty="0" smtClean="0"/>
              <a:t>Often medical boards only meet once a month</a:t>
            </a:r>
            <a:endParaRPr dirty="0"/>
          </a:p>
          <a:p>
            <a:pPr marL="285750" lvl="0" indent="-234950" rtl="0">
              <a:lnSpc>
                <a:spcPct val="80000"/>
              </a:lnSpc>
              <a:spcBef>
                <a:spcPts val="800"/>
              </a:spcBef>
              <a:spcAft>
                <a:spcPts val="0"/>
              </a:spcAft>
              <a:buClr>
                <a:schemeClr val="lt1"/>
              </a:buClr>
              <a:buSzPts val="800"/>
              <a:buFont typeface="Noto Sans Symbols"/>
              <a:buNone/>
            </a:pPr>
            <a:endParaRPr sz="1000" dirty="0"/>
          </a:p>
          <a:p>
            <a:pPr marL="285750" lvl="0" indent="-285750" rtl="0">
              <a:lnSpc>
                <a:spcPct val="80000"/>
              </a:lnSpc>
              <a:spcBef>
                <a:spcPts val="1160"/>
              </a:spcBef>
              <a:spcAft>
                <a:spcPts val="0"/>
              </a:spcAft>
              <a:buSzPts val="2240"/>
              <a:buChar char="▶"/>
            </a:pPr>
            <a:r>
              <a:rPr lang="en-US" sz="2800" dirty="0"/>
              <a:t>TEMPORARY privileges may be available</a:t>
            </a:r>
            <a:endParaRPr dirty="0"/>
          </a:p>
          <a:p>
            <a:pPr marL="285750" lvl="0" indent="-184150">
              <a:spcBef>
                <a:spcPts val="400"/>
              </a:spcBef>
              <a:spcAft>
                <a:spcPts val="600"/>
              </a:spcAft>
              <a:buNone/>
            </a:pPr>
            <a:endParaRPr dirty="0"/>
          </a:p>
        </p:txBody>
      </p:sp>
      <p:pic>
        <p:nvPicPr>
          <p:cNvPr id="250" name="Shape 250"/>
          <p:cNvPicPr preferRelativeResize="0"/>
          <p:nvPr/>
        </p:nvPicPr>
        <p:blipFill>
          <a:blip r:embed="rId3">
            <a:alphaModFix/>
          </a:blip>
          <a:stretch>
            <a:fillRect/>
          </a:stretch>
        </p:blipFill>
        <p:spPr>
          <a:xfrm>
            <a:off x="8667300" y="437175"/>
            <a:ext cx="2857500" cy="16002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56" name="Shape 256"/>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17</a:t>
            </a:fld>
            <a:endParaRPr sz="1800" b="0" i="0" u="none" strike="noStrike" cap="none">
              <a:solidFill>
                <a:schemeClr val="lt1"/>
              </a:solidFill>
              <a:latin typeface="Times New Roman"/>
              <a:ea typeface="Times New Roman"/>
              <a:cs typeface="Times New Roman"/>
              <a:sym typeface="Times New Roman"/>
            </a:endParaRPr>
          </a:p>
        </p:txBody>
      </p:sp>
      <p:sp>
        <p:nvSpPr>
          <p:cNvPr id="257" name="Shape 257"/>
          <p:cNvSpPr txBox="1">
            <a:spLocks noGrp="1"/>
          </p:cNvSpPr>
          <p:nvPr>
            <p:ph type="title"/>
          </p:nvPr>
        </p:nvSpPr>
        <p:spPr>
          <a:xfrm>
            <a:off x="1489656" y="147151"/>
            <a:ext cx="8873544" cy="121814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1"/>
              </a:buClr>
              <a:buFont typeface="Century Gothic"/>
              <a:buNone/>
            </a:pPr>
            <a:r>
              <a:rPr lang="en-US" sz="3600" b="0" i="0" u="none" strike="noStrike" cap="none">
                <a:solidFill>
                  <a:schemeClr val="lt1"/>
                </a:solidFill>
                <a:latin typeface="Century Gothic"/>
                <a:ea typeface="Century Gothic"/>
                <a:cs typeface="Century Gothic"/>
                <a:sym typeface="Century Gothic"/>
              </a:rPr>
              <a:t>“</a:t>
            </a:r>
            <a:r>
              <a:rPr lang="en-US"/>
              <a:t>How Do I Gain</a:t>
            </a:r>
            <a:r>
              <a:rPr lang="en-US" sz="3600" b="0" i="0" u="none" strike="noStrike" cap="none">
                <a:solidFill>
                  <a:schemeClr val="lt1"/>
                </a:solidFill>
                <a:latin typeface="Century Gothic"/>
                <a:ea typeface="Century Gothic"/>
                <a:cs typeface="Century Gothic"/>
                <a:sym typeface="Century Gothic"/>
              </a:rPr>
              <a:t> H</a:t>
            </a:r>
            <a:r>
              <a:rPr lang="en-US"/>
              <a:t>ospital</a:t>
            </a:r>
            <a:r>
              <a:rPr lang="en-US" sz="3600" b="0" i="0" u="none" strike="noStrike" cap="none">
                <a:solidFill>
                  <a:schemeClr val="lt1"/>
                </a:solidFill>
                <a:latin typeface="Century Gothic"/>
                <a:ea typeface="Century Gothic"/>
                <a:cs typeface="Century Gothic"/>
                <a:sym typeface="Century Gothic"/>
              </a:rPr>
              <a:t> </a:t>
            </a:r>
            <a:r>
              <a:rPr lang="en-US" sz="3600" b="1" i="0" u="sng" strike="noStrike" cap="none">
                <a:solidFill>
                  <a:schemeClr val="lt1"/>
                </a:solidFill>
              </a:rPr>
              <a:t>PRIVILEGES</a:t>
            </a:r>
            <a:r>
              <a:rPr lang="en-US" sz="3600" b="0" i="0" u="none" strike="noStrike" cap="none">
                <a:solidFill>
                  <a:schemeClr val="lt1"/>
                </a:solidFill>
                <a:latin typeface="Century Gothic"/>
                <a:ea typeface="Century Gothic"/>
                <a:cs typeface="Century Gothic"/>
                <a:sym typeface="Century Gothic"/>
              </a:rPr>
              <a:t>?”</a:t>
            </a:r>
            <a:endParaRPr/>
          </a:p>
        </p:txBody>
      </p:sp>
      <p:sp>
        <p:nvSpPr>
          <p:cNvPr id="258" name="Shape 258"/>
          <p:cNvSpPr txBox="1">
            <a:spLocks noGrp="1"/>
          </p:cNvSpPr>
          <p:nvPr>
            <p:ph type="body" idx="1"/>
          </p:nvPr>
        </p:nvSpPr>
        <p:spPr>
          <a:xfrm>
            <a:off x="885981" y="1365293"/>
            <a:ext cx="9477219" cy="4806907"/>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80000"/>
              </a:lnSpc>
              <a:spcBef>
                <a:spcPts val="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C</a:t>
            </a:r>
            <a:r>
              <a:rPr lang="en-US" sz="2800" dirty="0"/>
              <a:t>ontact the medical staff office of your potential hospital(s) </a:t>
            </a:r>
            <a:r>
              <a:rPr lang="en-US" sz="2800" b="0" i="0" u="none" strike="noStrike" cap="none" dirty="0">
                <a:solidFill>
                  <a:schemeClr val="lt1"/>
                </a:solidFill>
                <a:latin typeface="Century Gothic"/>
                <a:ea typeface="Century Gothic"/>
                <a:cs typeface="Century Gothic"/>
                <a:sym typeface="Century Gothic"/>
              </a:rPr>
              <a:t>ASAP</a:t>
            </a:r>
            <a:endParaRPr dirty="0"/>
          </a:p>
          <a:p>
            <a:pPr marL="285750" marR="0" lvl="0" indent="-234950" algn="l" rtl="0">
              <a:lnSpc>
                <a:spcPct val="80000"/>
              </a:lnSpc>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lnSpc>
                <a:spcPct val="80000"/>
              </a:lnSpc>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T</a:t>
            </a:r>
            <a:r>
              <a:rPr lang="en-US" sz="2800" dirty="0"/>
              <a:t>ry to obtain a</a:t>
            </a:r>
            <a:r>
              <a:rPr lang="en-US" sz="2800" b="0" i="0" u="none" strike="noStrike" cap="none" dirty="0">
                <a:solidFill>
                  <a:schemeClr val="lt1"/>
                </a:solidFill>
                <a:latin typeface="Century Gothic"/>
                <a:ea typeface="Century Gothic"/>
                <a:cs typeface="Century Gothic"/>
                <a:sym typeface="Century Gothic"/>
              </a:rPr>
              <a:t> </a:t>
            </a:r>
            <a:r>
              <a:rPr lang="en-US" sz="2800" b="0" i="0" u="none" strike="noStrike" cap="none" dirty="0" smtClean="0">
                <a:solidFill>
                  <a:schemeClr val="lt1"/>
                </a:solidFill>
                <a:latin typeface="Century Gothic"/>
                <a:ea typeface="Century Gothic"/>
                <a:cs typeface="Century Gothic"/>
                <a:sym typeface="Century Gothic"/>
              </a:rPr>
              <a:t>REQUESTED PRIVILEGES list </a:t>
            </a:r>
            <a:r>
              <a:rPr lang="en-US" sz="2800" b="0" i="0" u="none" strike="noStrike" cap="none" dirty="0">
                <a:solidFill>
                  <a:schemeClr val="lt1"/>
                </a:solidFill>
                <a:latin typeface="Century Gothic"/>
                <a:ea typeface="Century Gothic"/>
                <a:cs typeface="Century Gothic"/>
                <a:sym typeface="Century Gothic"/>
              </a:rPr>
              <a:t>from a current PA in your sp</a:t>
            </a:r>
            <a:r>
              <a:rPr lang="en-US" sz="2800" dirty="0"/>
              <a:t>ecialty</a:t>
            </a:r>
            <a:endParaRPr dirty="0"/>
          </a:p>
          <a:p>
            <a:pPr marL="285750" marR="0" lvl="0" indent="-234950" algn="l" rtl="0">
              <a:lnSpc>
                <a:spcPct val="80000"/>
              </a:lnSpc>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lnSpc>
                <a:spcPct val="80000"/>
              </a:lnSpc>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I</a:t>
            </a:r>
            <a:r>
              <a:rPr lang="en-US" sz="2800" dirty="0"/>
              <a:t>f a privilege is not provided</a:t>
            </a:r>
            <a:r>
              <a:rPr lang="en-US" sz="2800" b="0" i="0" u="none" strike="noStrike" cap="none" dirty="0">
                <a:solidFill>
                  <a:schemeClr val="lt1"/>
                </a:solidFill>
                <a:latin typeface="Century Gothic"/>
                <a:ea typeface="Century Gothic"/>
                <a:cs typeface="Century Gothic"/>
                <a:sym typeface="Century Gothic"/>
              </a:rPr>
              <a:t>, you </a:t>
            </a:r>
            <a:r>
              <a:rPr lang="en-US" sz="2800" dirty="0"/>
              <a:t>MAY NOT do it</a:t>
            </a:r>
            <a:r>
              <a:rPr lang="en-US" sz="2800" b="0" i="0" u="none" strike="noStrike" cap="none" dirty="0">
                <a:solidFill>
                  <a:schemeClr val="lt1"/>
                </a:solidFill>
                <a:latin typeface="Century Gothic"/>
                <a:ea typeface="Century Gothic"/>
                <a:cs typeface="Century Gothic"/>
                <a:sym typeface="Century Gothic"/>
              </a:rPr>
              <a:t>! - So be as specific as possible</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64" name="Shape 264"/>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18</a:t>
            </a:fld>
            <a:endParaRPr sz="1800" b="0" i="0" u="none" strike="noStrike" cap="none">
              <a:solidFill>
                <a:schemeClr val="lt1"/>
              </a:solidFill>
              <a:latin typeface="Times New Roman"/>
              <a:ea typeface="Times New Roman"/>
              <a:cs typeface="Times New Roman"/>
              <a:sym typeface="Times New Roman"/>
            </a:endParaRPr>
          </a:p>
        </p:txBody>
      </p:sp>
      <p:sp>
        <p:nvSpPr>
          <p:cNvPr id="265" name="Shape 265"/>
          <p:cNvSpPr txBox="1">
            <a:spLocks noGrp="1"/>
          </p:cNvSpPr>
          <p:nvPr>
            <p:ph type="title"/>
          </p:nvPr>
        </p:nvSpPr>
        <p:spPr>
          <a:xfrm>
            <a:off x="527550" y="311475"/>
            <a:ext cx="11127900" cy="1243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4000" b="0" i="0" u="none" strike="noStrike" cap="none" dirty="0">
                <a:solidFill>
                  <a:schemeClr val="lt1"/>
                </a:solidFill>
                <a:latin typeface="Century Gothic"/>
                <a:ea typeface="Century Gothic"/>
                <a:cs typeface="Century Gothic"/>
                <a:sym typeface="Century Gothic"/>
              </a:rPr>
              <a:t>DID SOMEONE ASK ABOUT </a:t>
            </a:r>
            <a:r>
              <a:rPr lang="en-US" sz="4000" b="0" i="0" u="none" strike="noStrike" cap="none" dirty="0">
                <a:solidFill>
                  <a:schemeClr val="accent4">
                    <a:lumMod val="75000"/>
                  </a:schemeClr>
                </a:solidFill>
                <a:latin typeface="Century Gothic"/>
                <a:ea typeface="Century Gothic"/>
                <a:cs typeface="Century Gothic"/>
                <a:sym typeface="Century Gothic"/>
              </a:rPr>
              <a:t>$$</a:t>
            </a:r>
            <a:r>
              <a:rPr lang="en-US" sz="4000" b="0" i="0" u="none" strike="noStrike" cap="none" dirty="0">
                <a:solidFill>
                  <a:schemeClr val="lt1"/>
                </a:solidFill>
                <a:latin typeface="Century Gothic"/>
                <a:ea typeface="Century Gothic"/>
                <a:cs typeface="Century Gothic"/>
                <a:sym typeface="Century Gothic"/>
              </a:rPr>
              <a:t>BILLING</a:t>
            </a:r>
            <a:r>
              <a:rPr lang="en-US" sz="4000" b="0" i="0" u="none" strike="noStrike" cap="none" dirty="0">
                <a:solidFill>
                  <a:schemeClr val="accent4">
                    <a:lumMod val="75000"/>
                  </a:schemeClr>
                </a:solidFill>
                <a:latin typeface="Century Gothic"/>
                <a:ea typeface="Century Gothic"/>
                <a:cs typeface="Century Gothic"/>
                <a:sym typeface="Century Gothic"/>
              </a:rPr>
              <a:t>$$</a:t>
            </a:r>
            <a:r>
              <a:rPr lang="en-US" sz="4000" b="0" i="0" u="none" strike="noStrike" cap="none" dirty="0">
                <a:solidFill>
                  <a:schemeClr val="lt1"/>
                </a:solidFill>
                <a:latin typeface="Century Gothic"/>
                <a:ea typeface="Century Gothic"/>
                <a:cs typeface="Century Gothic"/>
                <a:sym typeface="Century Gothic"/>
              </a:rPr>
              <a:t>?</a:t>
            </a:r>
            <a:endParaRPr dirty="0"/>
          </a:p>
        </p:txBody>
      </p:sp>
      <p:sp>
        <p:nvSpPr>
          <p:cNvPr id="266" name="Shape 266"/>
          <p:cNvSpPr txBox="1">
            <a:spLocks noGrp="1"/>
          </p:cNvSpPr>
          <p:nvPr>
            <p:ph type="body" idx="1"/>
          </p:nvPr>
        </p:nvSpPr>
        <p:spPr>
          <a:xfrm>
            <a:off x="1004294" y="1813997"/>
            <a:ext cx="10717369" cy="4099440"/>
          </a:xfrm>
          <a:prstGeom prst="rect">
            <a:avLst/>
          </a:prstGeom>
          <a:noFill/>
          <a:ln>
            <a:noFill/>
          </a:ln>
        </p:spPr>
        <p:txBody>
          <a:bodyPr spcFirstLastPara="1" wrap="square" lIns="91425" tIns="45700" rIns="91425" bIns="45700" anchor="ctr" anchorCtr="0">
            <a:noAutofit/>
          </a:bodyPr>
          <a:lstStyle/>
          <a:p>
            <a:pPr marL="285750" marR="0" lvl="0" indent="-285750" algn="l" rtl="0">
              <a:spcBef>
                <a:spcPts val="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If the physician physically sees each patient and signs the chart, they are billed at the physician </a:t>
            </a:r>
            <a:r>
              <a:rPr lang="en-US" sz="2800" b="0" i="0" u="none" strike="noStrike" cap="none" dirty="0" smtClean="0">
                <a:solidFill>
                  <a:schemeClr val="lt1"/>
                </a:solidFill>
                <a:latin typeface="Century Gothic"/>
                <a:ea typeface="Century Gothic"/>
                <a:cs typeface="Century Gothic"/>
                <a:sym typeface="Century Gothic"/>
              </a:rPr>
              <a:t>leve</a:t>
            </a:r>
            <a:r>
              <a:rPr lang="en-US" sz="2800" dirty="0" smtClean="0"/>
              <a:t>l (100%)</a:t>
            </a: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If you see the patient independently, the billing is at the PA leve</a:t>
            </a:r>
            <a:r>
              <a:rPr lang="en-US" sz="2800" dirty="0"/>
              <a:t>l </a:t>
            </a:r>
            <a:r>
              <a:rPr lang="en-US" sz="2800" b="0" i="0" u="none" strike="noStrike" cap="none" dirty="0">
                <a:solidFill>
                  <a:schemeClr val="lt1"/>
                </a:solidFill>
                <a:latin typeface="Century Gothic"/>
                <a:ea typeface="Century Gothic"/>
                <a:cs typeface="Century Gothic"/>
                <a:sym typeface="Century Gothic"/>
              </a:rPr>
              <a:t>(85%)</a:t>
            </a:r>
            <a:endParaRPr sz="2800" b="0" i="0" u="none" strike="noStrike" cap="none" dirty="0">
              <a:solidFill>
                <a:schemeClr val="lt1"/>
              </a:solidFill>
              <a:latin typeface="Century Gothic"/>
              <a:ea typeface="Century Gothic"/>
              <a:cs typeface="Century Gothic"/>
              <a:sym typeface="Century Gothic"/>
            </a:endParaRPr>
          </a:p>
          <a:p>
            <a:pPr marL="742950" marR="0" lvl="1" indent="-331469" algn="l" rtl="0">
              <a:spcBef>
                <a:spcPts val="1160"/>
              </a:spcBef>
              <a:spcAft>
                <a:spcPts val="0"/>
              </a:spcAft>
              <a:buClr>
                <a:schemeClr val="lt1"/>
              </a:buClr>
              <a:buSzPts val="2800"/>
              <a:buFont typeface="Noto Sans Symbols"/>
              <a:buChar char="▶"/>
            </a:pPr>
            <a:r>
              <a:rPr lang="en-US" sz="2800" dirty="0" smtClean="0"/>
              <a:t>"Incident-to” </a:t>
            </a:r>
            <a:r>
              <a:rPr lang="en-US" sz="2800" dirty="0"/>
              <a:t>(100</a:t>
            </a:r>
            <a:r>
              <a:rPr lang="en-US" sz="2800" dirty="0" smtClean="0"/>
              <a:t>%)</a:t>
            </a:r>
          </a:p>
          <a:p>
            <a:pPr marL="1200150" lvl="2" indent="-331469">
              <a:spcBef>
                <a:spcPts val="1160"/>
              </a:spcBef>
              <a:buSzPts val="2800"/>
            </a:pPr>
            <a:r>
              <a:rPr lang="en-US" sz="2600" dirty="0" smtClean="0"/>
              <a:t>This is a creation of CMS, don’t assume private insurances will abide by same rules</a:t>
            </a: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You will need to be registered with </a:t>
            </a:r>
            <a:r>
              <a:rPr lang="en-US" sz="2800" dirty="0"/>
              <a:t>MEDICARE</a:t>
            </a:r>
            <a:endParaRPr sz="2800" dirty="0"/>
          </a:p>
          <a:p>
            <a:pPr marL="742950" marR="0" lvl="1" indent="-331469" algn="l" rtl="0">
              <a:spcBef>
                <a:spcPts val="1160"/>
              </a:spcBef>
              <a:spcAft>
                <a:spcPts val="0"/>
              </a:spcAft>
              <a:buClr>
                <a:schemeClr val="lt1"/>
              </a:buClr>
              <a:buSzPts val="2800"/>
              <a:buFont typeface="Noto Sans Symbols"/>
              <a:buChar char="▶"/>
            </a:pPr>
            <a:r>
              <a:rPr lang="en-US" sz="2800" dirty="0"/>
              <a:t>CMS reimbursement</a:t>
            </a:r>
            <a:endParaRPr sz="2800" dirty="0"/>
          </a:p>
          <a:p>
            <a:pPr marL="742950" marR="0" lvl="1" indent="-285750" algn="l" rtl="0">
              <a:spcBef>
                <a:spcPts val="1120"/>
              </a:spcBef>
              <a:spcAft>
                <a:spcPts val="0"/>
              </a:spcAft>
              <a:buClr>
                <a:schemeClr val="lt1"/>
              </a:buClr>
              <a:buSzPts val="2080"/>
              <a:buFont typeface="Noto Sans Symbols"/>
              <a:buChar char="▶"/>
            </a:pPr>
            <a:r>
              <a:rPr lang="en-US" sz="2600" dirty="0"/>
              <a:t>“NPI number” - </a:t>
            </a:r>
            <a:r>
              <a:rPr lang="en-US" sz="2600" b="0" i="0" u="none" strike="noStrike" cap="none" dirty="0">
                <a:solidFill>
                  <a:schemeClr val="lt1"/>
                </a:solidFill>
                <a:latin typeface="Century Gothic"/>
                <a:ea typeface="Century Gothic"/>
                <a:cs typeface="Century Gothic"/>
                <a:sym typeface="Century Gothic"/>
              </a:rPr>
              <a:t>National Provider </a:t>
            </a:r>
            <a:r>
              <a:rPr lang="en-US" sz="2600" dirty="0" smtClean="0"/>
              <a:t>Identification (or PIN)</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72" name="Shape 272"/>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19</a:t>
            </a:fld>
            <a:endParaRPr sz="1800" b="0" i="0" u="none" strike="noStrike" cap="none">
              <a:solidFill>
                <a:schemeClr val="lt1"/>
              </a:solidFill>
              <a:latin typeface="Times New Roman"/>
              <a:ea typeface="Times New Roman"/>
              <a:cs typeface="Times New Roman"/>
              <a:sym typeface="Times New Roman"/>
            </a:endParaRPr>
          </a:p>
        </p:txBody>
      </p:sp>
      <p:sp>
        <p:nvSpPr>
          <p:cNvPr id="273" name="Shape 273"/>
          <p:cNvSpPr txBox="1">
            <a:spLocks noGrp="1"/>
          </p:cNvSpPr>
          <p:nvPr>
            <p:ph type="title"/>
          </p:nvPr>
        </p:nvSpPr>
        <p:spPr>
          <a:xfrm>
            <a:off x="1828800" y="148697"/>
            <a:ext cx="8534400" cy="1507067"/>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4000" b="0" i="0" u="none" strike="noStrike" cap="none">
                <a:solidFill>
                  <a:schemeClr val="lt1"/>
                </a:solidFill>
                <a:latin typeface="Century Gothic"/>
                <a:ea typeface="Century Gothic"/>
                <a:cs typeface="Century Gothic"/>
                <a:sym typeface="Century Gothic"/>
              </a:rPr>
              <a:t>ACCOUNTABILITY</a:t>
            </a:r>
            <a:endParaRPr/>
          </a:p>
        </p:txBody>
      </p:sp>
      <p:sp>
        <p:nvSpPr>
          <p:cNvPr id="274" name="Shape 274"/>
          <p:cNvSpPr txBox="1">
            <a:spLocks noGrp="1"/>
          </p:cNvSpPr>
          <p:nvPr>
            <p:ph type="body" idx="1"/>
          </p:nvPr>
        </p:nvSpPr>
        <p:spPr>
          <a:xfrm>
            <a:off x="1442034" y="1816970"/>
            <a:ext cx="9492288" cy="3761505"/>
          </a:xfrm>
          <a:prstGeom prst="rect">
            <a:avLst/>
          </a:prstGeom>
          <a:noFill/>
          <a:ln>
            <a:noFill/>
          </a:ln>
        </p:spPr>
        <p:txBody>
          <a:bodyPr spcFirstLastPara="1" wrap="square" lIns="91425" tIns="45700" rIns="91425" bIns="45700" anchor="ctr" anchorCtr="0">
            <a:noAutofit/>
          </a:bodyPr>
          <a:lstStyle/>
          <a:p>
            <a:pPr marL="285750" marR="0" lvl="0" indent="-285750" algn="l" rtl="0">
              <a:spcBef>
                <a:spcPts val="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Always introduce yourself as a </a:t>
            </a:r>
            <a:r>
              <a:rPr lang="en-US" sz="2800" dirty="0"/>
              <a:t>“</a:t>
            </a:r>
            <a:r>
              <a:rPr lang="en-US" sz="2800" b="0" i="0" u="none" strike="noStrike" cap="none" dirty="0">
                <a:solidFill>
                  <a:schemeClr val="lt1"/>
                </a:solidFill>
                <a:latin typeface="Century Gothic"/>
                <a:ea typeface="Century Gothic"/>
                <a:cs typeface="Century Gothic"/>
                <a:sym typeface="Century Gothic"/>
              </a:rPr>
              <a:t>PA</a:t>
            </a:r>
            <a:r>
              <a:rPr lang="en-US" sz="2800" dirty="0" smtClean="0"/>
              <a:t>” or “physician assistant”</a:t>
            </a:r>
            <a:endParaRPr dirty="0"/>
          </a:p>
          <a:p>
            <a:pPr marL="285750" marR="0" lvl="0" indent="-234950" algn="l" rtl="0">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If a patient mistakes you for a doctor, then it is your re</a:t>
            </a:r>
            <a:r>
              <a:rPr lang="en-US" sz="2800" dirty="0"/>
              <a:t>sponsibility to correct them</a:t>
            </a:r>
            <a:endParaRPr dirty="0"/>
          </a:p>
          <a:p>
            <a:pPr marL="285750" marR="0" lvl="0" indent="-234950" algn="l" rtl="0">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160"/>
              </a:spcBef>
              <a:spcAft>
                <a:spcPts val="0"/>
              </a:spcAft>
              <a:buClr>
                <a:schemeClr val="lt1"/>
              </a:buClr>
              <a:buSzPts val="2240"/>
              <a:buFont typeface="Noto Sans Symbols"/>
              <a:buChar char="▶"/>
            </a:pPr>
            <a:r>
              <a:rPr lang="en-US" sz="2800" dirty="0"/>
              <a:t>The state may legislate or </a:t>
            </a:r>
            <a:r>
              <a:rPr lang="en-US" sz="2800" dirty="0" smtClean="0"/>
              <a:t>a facility </a:t>
            </a:r>
            <a:r>
              <a:rPr lang="en-US" sz="2800" dirty="0"/>
              <a:t>policy may dictate the ID you must wear:</a:t>
            </a:r>
            <a:endParaRPr sz="2800" dirty="0"/>
          </a:p>
          <a:p>
            <a:pPr marL="742950" marR="0" lvl="1" indent="-336550" algn="l" rtl="0">
              <a:spcBef>
                <a:spcPts val="1160"/>
              </a:spcBef>
              <a:spcAft>
                <a:spcPts val="0"/>
              </a:spcAft>
              <a:buClr>
                <a:schemeClr val="lt1"/>
              </a:buClr>
              <a:buSzPts val="2240"/>
              <a:buFont typeface="Noto Sans Symbols"/>
              <a:buChar char="▶"/>
            </a:pPr>
            <a:r>
              <a:rPr lang="en-US" sz="2800" dirty="0"/>
              <a:t>ID badges, lab coats, fleeces, </a:t>
            </a:r>
            <a:r>
              <a:rPr lang="en-US" sz="2800" dirty="0" smtClean="0"/>
              <a:t>et al</a:t>
            </a:r>
            <a:endParaRPr dirty="0"/>
          </a:p>
          <a:p>
            <a:pPr marL="285750" marR="0" lvl="0" indent="-143510" algn="l" rtl="0">
              <a:spcBef>
                <a:spcPts val="1160"/>
              </a:spcBef>
              <a:spcAft>
                <a:spcPts val="0"/>
              </a:spcAft>
              <a:buClr>
                <a:schemeClr val="lt1"/>
              </a:buClr>
              <a:buSzPts val="2240"/>
              <a:buFont typeface="Noto Sans Symbols"/>
              <a:buNone/>
            </a:pPr>
            <a:endParaRPr sz="2800" b="0" i="0" u="none" strike="noStrike" cap="none" dirty="0">
              <a:solidFill>
                <a:schemeClr val="lt1"/>
              </a:solidFill>
              <a:latin typeface="Century Gothic"/>
              <a:ea typeface="Century Gothic"/>
              <a:cs typeface="Century Gothic"/>
              <a:sym typeface="Century Gothic"/>
            </a:endParaRPr>
          </a:p>
          <a:p>
            <a:pPr marL="285750" marR="0" lvl="0" indent="-285750" algn="l" rtl="0">
              <a:spcBef>
                <a:spcPts val="1000"/>
              </a:spcBef>
              <a:spcAft>
                <a:spcPts val="0"/>
              </a:spcAft>
              <a:buClr>
                <a:schemeClr val="lt1"/>
              </a:buClr>
              <a:buFont typeface="Noto Sans Symbols"/>
              <a:buNone/>
            </a:pPr>
            <a:endParaRPr sz="2000" b="0" i="0" u="none" strike="noStrike" cap="none" dirty="0">
              <a:solidFill>
                <a:schemeClr val="lt1"/>
              </a:solidFill>
              <a:latin typeface="Century Gothic"/>
              <a:ea typeface="Century Gothic"/>
              <a:cs typeface="Century Gothic"/>
              <a:sym typeface="Century Gothic"/>
            </a:endParaRPr>
          </a:p>
        </p:txBody>
      </p:sp>
      <p:pic>
        <p:nvPicPr>
          <p:cNvPr id="275" name="Shape 275" descr="http://www.sowega-ahec.org/career_guide/images/Physician-Assistant.jpg"/>
          <p:cNvPicPr preferRelativeResize="0"/>
          <p:nvPr/>
        </p:nvPicPr>
        <p:blipFill rotWithShape="1">
          <a:blip r:embed="rId3">
            <a:alphaModFix/>
          </a:blip>
          <a:srcRect/>
          <a:stretch/>
        </p:blipFill>
        <p:spPr>
          <a:xfrm>
            <a:off x="311259" y="248991"/>
            <a:ext cx="1038597" cy="156797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7" name="Shape 147"/>
          <p:cNvSpPr txBox="1">
            <a:spLocks noGrp="1"/>
          </p:cNvSpPr>
          <p:nvPr>
            <p:ph type="sldNum" idx="12"/>
          </p:nvPr>
        </p:nvSpPr>
        <p:spPr>
          <a:xfrm>
            <a:off x="8723313" y="6148388"/>
            <a:ext cx="1905000" cy="381000"/>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2</a:t>
            </a:fld>
            <a:endParaRPr sz="1800" b="0" i="0" u="none" strike="noStrike" cap="none" dirty="0">
              <a:solidFill>
                <a:schemeClr val="lt1"/>
              </a:solidFill>
              <a:latin typeface="Century Gothic"/>
              <a:ea typeface="Century Gothic"/>
              <a:cs typeface="Century Gothic"/>
              <a:sym typeface="Century Gothic"/>
            </a:endParaRPr>
          </a:p>
        </p:txBody>
      </p:sp>
      <p:sp>
        <p:nvSpPr>
          <p:cNvPr id="148" name="Shape 148"/>
          <p:cNvSpPr txBox="1">
            <a:spLocks noGrp="1"/>
          </p:cNvSpPr>
          <p:nvPr>
            <p:ph type="ctrTitle"/>
          </p:nvPr>
        </p:nvSpPr>
        <p:spPr>
          <a:xfrm>
            <a:off x="684212" y="685799"/>
            <a:ext cx="8054976" cy="1619519"/>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hlink"/>
              </a:buClr>
              <a:buFont typeface="Century Gothic"/>
              <a:buNone/>
            </a:pPr>
            <a:r>
              <a:rPr lang="en-US" sz="4800" b="0" i="0" u="none" strike="noStrike" cap="none">
                <a:solidFill>
                  <a:schemeClr val="hlink"/>
                </a:solidFill>
                <a:latin typeface="Century Gothic"/>
                <a:ea typeface="Century Gothic"/>
                <a:cs typeface="Century Gothic"/>
                <a:sym typeface="Century Gothic"/>
              </a:rPr>
              <a:t>“I GRADUATED, I GOT THE DIPLOMA, NOW WHAT?”</a:t>
            </a:r>
            <a:endParaRPr/>
          </a:p>
        </p:txBody>
      </p:sp>
      <p:pic>
        <p:nvPicPr>
          <p:cNvPr id="149" name="Shape 149"/>
          <p:cNvPicPr preferRelativeResize="0"/>
          <p:nvPr/>
        </p:nvPicPr>
        <p:blipFill>
          <a:blip r:embed="rId3">
            <a:alphaModFix/>
          </a:blip>
          <a:stretch>
            <a:fillRect/>
          </a:stretch>
        </p:blipFill>
        <p:spPr>
          <a:xfrm>
            <a:off x="1419600" y="3527927"/>
            <a:ext cx="3332150" cy="2258050"/>
          </a:xfrm>
          <a:prstGeom prst="rect">
            <a:avLst/>
          </a:prstGeom>
          <a:noFill/>
          <a:ln>
            <a:noFill/>
          </a:ln>
        </p:spPr>
      </p:pic>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81" name="Shape 281"/>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20</a:t>
            </a:fld>
            <a:endParaRPr sz="1800" b="0" i="0" u="none" strike="noStrike" cap="none">
              <a:solidFill>
                <a:schemeClr val="lt1"/>
              </a:solidFill>
              <a:latin typeface="Times New Roman"/>
              <a:ea typeface="Times New Roman"/>
              <a:cs typeface="Times New Roman"/>
              <a:sym typeface="Times New Roman"/>
            </a:endParaRPr>
          </a:p>
        </p:txBody>
      </p:sp>
      <p:sp>
        <p:nvSpPr>
          <p:cNvPr id="282" name="Shape 282"/>
          <p:cNvSpPr txBox="1">
            <a:spLocks noGrp="1"/>
          </p:cNvSpPr>
          <p:nvPr>
            <p:ph type="body" idx="1"/>
          </p:nvPr>
        </p:nvSpPr>
        <p:spPr>
          <a:xfrm>
            <a:off x="684212" y="1505395"/>
            <a:ext cx="10820400" cy="4275958"/>
          </a:xfrm>
          <a:prstGeom prst="rect">
            <a:avLst/>
          </a:prstGeom>
          <a:noFill/>
          <a:ln>
            <a:noFill/>
          </a:ln>
        </p:spPr>
        <p:txBody>
          <a:bodyPr spcFirstLastPara="1" wrap="square" lIns="91425" tIns="45700" rIns="91425" bIns="45700" anchor="ctr" anchorCtr="0">
            <a:noAutofit/>
          </a:bodyPr>
          <a:lstStyle/>
          <a:p>
            <a:pPr marL="0" marR="0" lvl="0" indent="0" algn="ctr" rtl="0">
              <a:lnSpc>
                <a:spcPct val="80000"/>
              </a:lnSpc>
              <a:spcBef>
                <a:spcPts val="0"/>
              </a:spcBef>
              <a:spcAft>
                <a:spcPts val="0"/>
              </a:spcAft>
              <a:buNone/>
            </a:pPr>
            <a:r>
              <a:rPr lang="en-US" sz="4000" dirty="0" smtClean="0"/>
              <a:t>GET </a:t>
            </a:r>
            <a:r>
              <a:rPr lang="en-US" sz="4000" dirty="0"/>
              <a:t>ORGANIZED!</a:t>
            </a:r>
            <a:endParaRPr sz="4000" dirty="0"/>
          </a:p>
          <a:p>
            <a:pPr marL="0" marR="0" lvl="0" indent="0" algn="l" rtl="0">
              <a:lnSpc>
                <a:spcPct val="80000"/>
              </a:lnSpc>
              <a:spcBef>
                <a:spcPts val="0"/>
              </a:spcBef>
              <a:spcAft>
                <a:spcPts val="0"/>
              </a:spcAft>
              <a:buNone/>
            </a:pPr>
            <a:endParaRPr sz="2800" dirty="0"/>
          </a:p>
          <a:p>
            <a:pPr marL="285750" marR="0" lvl="0" indent="-285750" algn="l" rtl="0">
              <a:lnSpc>
                <a:spcPct val="80000"/>
              </a:lnSpc>
              <a:spcBef>
                <a:spcPts val="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Keep your own file of all CME, conferences, </a:t>
            </a:r>
            <a:r>
              <a:rPr lang="en-US" sz="2800" b="0" i="0" u="none" strike="noStrike" cap="none" dirty="0" err="1">
                <a:solidFill>
                  <a:schemeClr val="lt1"/>
                </a:solidFill>
                <a:latin typeface="Century Gothic"/>
                <a:ea typeface="Century Gothic"/>
                <a:cs typeface="Century Gothic"/>
                <a:sym typeface="Century Gothic"/>
              </a:rPr>
              <a:t>precepting</a:t>
            </a:r>
            <a:r>
              <a:rPr lang="en-US" sz="2800" b="0" i="0" u="none" strike="noStrike" cap="none" dirty="0">
                <a:solidFill>
                  <a:schemeClr val="lt1"/>
                </a:solidFill>
                <a:latin typeface="Century Gothic"/>
                <a:ea typeface="Century Gothic"/>
                <a:cs typeface="Century Gothic"/>
                <a:sym typeface="Century Gothic"/>
              </a:rPr>
              <a:t> students, current certifications, </a:t>
            </a:r>
            <a:r>
              <a:rPr lang="en-US" sz="2800" b="0" i="0" u="none" strike="noStrike" cap="none" dirty="0" err="1">
                <a:solidFill>
                  <a:schemeClr val="lt1"/>
                </a:solidFill>
                <a:latin typeface="Century Gothic"/>
                <a:ea typeface="Century Gothic"/>
                <a:cs typeface="Century Gothic"/>
                <a:sym typeface="Century Gothic"/>
              </a:rPr>
              <a:t>etc</a:t>
            </a:r>
            <a:endParaRPr dirty="0"/>
          </a:p>
          <a:p>
            <a:pPr marL="742950" marR="0" lvl="1" indent="-285750" algn="l" rtl="0">
              <a:lnSpc>
                <a:spcPct val="80000"/>
              </a:lnSpc>
              <a:spcBef>
                <a:spcPts val="1040"/>
              </a:spcBef>
              <a:spcAft>
                <a:spcPts val="0"/>
              </a:spcAft>
              <a:buClr>
                <a:schemeClr val="lt1"/>
              </a:buClr>
              <a:buSzPts val="1760"/>
              <a:buFont typeface="Noto Sans Symbols"/>
              <a:buChar char="▶"/>
            </a:pPr>
            <a:r>
              <a:rPr lang="en-US" sz="2200" b="0" i="0" u="none" strike="noStrike" cap="none" dirty="0">
                <a:solidFill>
                  <a:schemeClr val="lt1"/>
                </a:solidFill>
                <a:latin typeface="Century Gothic"/>
                <a:ea typeface="Century Gothic"/>
                <a:cs typeface="Century Gothic"/>
                <a:sym typeface="Century Gothic"/>
              </a:rPr>
              <a:t> This makes maintaining your licenses (and your life) much easier</a:t>
            </a:r>
            <a:endParaRPr dirty="0"/>
          </a:p>
          <a:p>
            <a:pPr marL="285750" marR="0" lvl="0" indent="-234950" algn="l" rtl="0">
              <a:lnSpc>
                <a:spcPct val="80000"/>
              </a:lnSpc>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lnSpc>
                <a:spcPct val="80000"/>
              </a:lnSpc>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Join AAPA and your state socie</a:t>
            </a:r>
            <a:r>
              <a:rPr lang="en-US" sz="2800" dirty="0"/>
              <a:t>ty (Pennsylvania → </a:t>
            </a:r>
            <a:r>
              <a:rPr lang="en-US" sz="2800" dirty="0" smtClean="0"/>
              <a:t>PSPA, Delaware = DAPA) </a:t>
            </a:r>
            <a:r>
              <a:rPr lang="en-US" sz="2800" b="0" i="0" u="none" strike="noStrike" cap="none" dirty="0">
                <a:solidFill>
                  <a:schemeClr val="lt1"/>
                </a:solidFill>
                <a:latin typeface="Century Gothic"/>
                <a:ea typeface="Century Gothic"/>
                <a:cs typeface="Century Gothic"/>
                <a:sym typeface="Century Gothic"/>
              </a:rPr>
              <a:t>- To keep informed of legislative actions, reimbursement and/or practice issues</a:t>
            </a:r>
            <a:endParaRPr sz="2800" b="0" i="0" u="none" strike="noStrike" cap="none" dirty="0">
              <a:solidFill>
                <a:schemeClr val="lt1"/>
              </a:solidFill>
              <a:latin typeface="Century Gothic"/>
              <a:ea typeface="Century Gothic"/>
              <a:cs typeface="Century Gothic"/>
              <a:sym typeface="Century Gothic"/>
            </a:endParaRPr>
          </a:p>
          <a:p>
            <a:pPr marL="742950" marR="0" lvl="1" indent="-351790" algn="l" rtl="0">
              <a:lnSpc>
                <a:spcPct val="80000"/>
              </a:lnSpc>
              <a:spcBef>
                <a:spcPts val="1160"/>
              </a:spcBef>
              <a:spcAft>
                <a:spcPts val="0"/>
              </a:spcAft>
              <a:buClr>
                <a:schemeClr val="lt1"/>
              </a:buClr>
              <a:buSzPts val="2800"/>
              <a:buFont typeface="Noto Sans Symbols"/>
              <a:buChar char="▶"/>
            </a:pPr>
            <a:r>
              <a:rPr lang="en-US" sz="2800" dirty="0"/>
              <a:t>many employers will reimburse for these professional expenses</a:t>
            </a:r>
            <a:endParaRPr sz="2800" dirty="0"/>
          </a:p>
          <a:p>
            <a:pPr marL="285750" marR="0" lvl="0" indent="-234950" algn="l" rtl="0">
              <a:lnSpc>
                <a:spcPct val="80000"/>
              </a:lnSpc>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lnSpc>
                <a:spcPct val="80000"/>
              </a:lnSpc>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“I DIDN’T KNOW” is not a valid legal </a:t>
            </a:r>
            <a:r>
              <a:rPr lang="en-US" sz="2800" b="0" i="0" u="none" strike="noStrike" cap="none" dirty="0" smtClean="0">
                <a:solidFill>
                  <a:schemeClr val="lt1"/>
                </a:solidFill>
                <a:latin typeface="Century Gothic"/>
                <a:ea typeface="Century Gothic"/>
                <a:cs typeface="Century Gothic"/>
                <a:sym typeface="Century Gothic"/>
              </a:rPr>
              <a:t>(or professional) ex</a:t>
            </a:r>
            <a:r>
              <a:rPr lang="en-US" sz="2800" dirty="0" smtClean="0"/>
              <a:t>cuse</a:t>
            </a:r>
            <a:endParaRPr dirty="0"/>
          </a:p>
          <a:p>
            <a:pPr marL="285750" marR="0" lvl="0" indent="-184150" algn="l" rtl="0">
              <a:lnSpc>
                <a:spcPct val="80000"/>
              </a:lnSpc>
              <a:spcBef>
                <a:spcPts val="1000"/>
              </a:spcBef>
              <a:spcAft>
                <a:spcPts val="0"/>
              </a:spcAft>
              <a:buClr>
                <a:schemeClr val="lt1"/>
              </a:buClr>
              <a:buSzPts val="1600"/>
              <a:buFont typeface="Noto Sans Symbols"/>
              <a:buNone/>
            </a:pPr>
            <a:endParaRPr sz="2000" b="0" i="0" u="none" strike="noStrike" cap="none" dirty="0">
              <a:solidFill>
                <a:schemeClr val="lt1"/>
              </a:solidFill>
              <a:latin typeface="Century Gothic"/>
              <a:ea typeface="Century Gothic"/>
              <a:cs typeface="Century Gothic"/>
              <a:sym typeface="Century Gothic"/>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88" name="Shape 288"/>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21</a:t>
            </a:fld>
            <a:endParaRPr sz="1800" b="0" i="0" u="none" strike="noStrike" cap="none">
              <a:solidFill>
                <a:schemeClr val="lt1"/>
              </a:solidFill>
              <a:latin typeface="Times New Roman"/>
              <a:ea typeface="Times New Roman"/>
              <a:cs typeface="Times New Roman"/>
              <a:sym typeface="Times New Roman"/>
            </a:endParaRPr>
          </a:p>
        </p:txBody>
      </p:sp>
      <p:sp>
        <p:nvSpPr>
          <p:cNvPr id="289" name="Shape 289"/>
          <p:cNvSpPr txBox="1">
            <a:spLocks noGrp="1"/>
          </p:cNvSpPr>
          <p:nvPr>
            <p:ph type="title"/>
          </p:nvPr>
        </p:nvSpPr>
        <p:spPr>
          <a:xfrm>
            <a:off x="3938035" y="402895"/>
            <a:ext cx="4209760" cy="121450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4000" b="0" i="0" u="none" strike="noStrike" cap="none">
                <a:solidFill>
                  <a:schemeClr val="lt1"/>
                </a:solidFill>
                <a:latin typeface="Century Gothic"/>
                <a:ea typeface="Century Gothic"/>
                <a:cs typeface="Century Gothic"/>
                <a:sym typeface="Century Gothic"/>
              </a:rPr>
              <a:t>PARTICIPATE</a:t>
            </a:r>
            <a:endParaRPr/>
          </a:p>
        </p:txBody>
      </p:sp>
      <p:sp>
        <p:nvSpPr>
          <p:cNvPr id="290" name="Shape 290"/>
          <p:cNvSpPr txBox="1">
            <a:spLocks noGrp="1"/>
          </p:cNvSpPr>
          <p:nvPr>
            <p:ph type="body" idx="1"/>
          </p:nvPr>
        </p:nvSpPr>
        <p:spPr>
          <a:xfrm>
            <a:off x="1124119" y="1617401"/>
            <a:ext cx="9837592" cy="3961074"/>
          </a:xfrm>
          <a:prstGeom prst="rect">
            <a:avLst/>
          </a:prstGeom>
          <a:noFill/>
          <a:ln>
            <a:noFill/>
          </a:ln>
        </p:spPr>
        <p:txBody>
          <a:bodyPr spcFirstLastPara="1" wrap="square" lIns="91425" tIns="45700" rIns="91425" bIns="45700" anchor="ctr" anchorCtr="0">
            <a:noAutofit/>
          </a:bodyPr>
          <a:lstStyle/>
          <a:p>
            <a:pPr marL="0" marR="0" lvl="0" indent="0" algn="l" rtl="0">
              <a:lnSpc>
                <a:spcPct val="80000"/>
              </a:lnSpc>
              <a:spcBef>
                <a:spcPts val="0"/>
              </a:spcBef>
              <a:spcAft>
                <a:spcPts val="0"/>
              </a:spcAft>
              <a:buNone/>
            </a:pPr>
            <a:endParaRPr sz="2800" dirty="0"/>
          </a:p>
          <a:p>
            <a:pPr marL="285750" marR="0" lvl="0" indent="-285750" algn="l" rtl="0">
              <a:lnSpc>
                <a:spcPct val="80000"/>
              </a:lnSpc>
              <a:spcBef>
                <a:spcPts val="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Be active in state/local c</a:t>
            </a:r>
            <a:r>
              <a:rPr lang="en-US" sz="2800" dirty="0"/>
              <a:t>hapters (or start one!)</a:t>
            </a:r>
            <a:endParaRPr dirty="0"/>
          </a:p>
          <a:p>
            <a:pPr marL="285750" marR="0" lvl="0" indent="-234950" algn="l" rtl="0">
              <a:lnSpc>
                <a:spcPct val="80000"/>
              </a:lnSpc>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lnSpc>
                <a:spcPct val="80000"/>
              </a:lnSpc>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Go to the national </a:t>
            </a:r>
            <a:r>
              <a:rPr lang="en-US" sz="2800" b="0" i="0" u="none" strike="noStrike" cap="none" dirty="0" smtClean="0">
                <a:solidFill>
                  <a:schemeClr val="lt1"/>
                </a:solidFill>
                <a:latin typeface="Century Gothic"/>
                <a:ea typeface="Century Gothic"/>
                <a:cs typeface="Century Gothic"/>
                <a:sym typeface="Century Gothic"/>
              </a:rPr>
              <a:t>conference(s)</a:t>
            </a:r>
            <a:endParaRPr sz="2400" b="0" i="0" u="none" strike="noStrike" cap="none" dirty="0">
              <a:solidFill>
                <a:schemeClr val="lt1"/>
              </a:solidFill>
              <a:latin typeface="Century Gothic"/>
              <a:ea typeface="Century Gothic"/>
              <a:cs typeface="Century Gothic"/>
              <a:sym typeface="Century Gothic"/>
            </a:endParaRPr>
          </a:p>
          <a:p>
            <a:pPr marL="285750" marR="0" lvl="0" indent="-234950" algn="l" rtl="0">
              <a:lnSpc>
                <a:spcPct val="80000"/>
              </a:lnSpc>
              <a:spcBef>
                <a:spcPts val="800"/>
              </a:spcBef>
              <a:spcAft>
                <a:spcPts val="0"/>
              </a:spcAft>
              <a:buClr>
                <a:schemeClr val="lt1"/>
              </a:buClr>
              <a:buSzPts val="800"/>
              <a:buFont typeface="Noto Sans Symbols"/>
              <a:buNone/>
            </a:pPr>
            <a:endParaRPr sz="1000" b="0" i="0" u="none" strike="noStrike" cap="none" dirty="0">
              <a:solidFill>
                <a:schemeClr val="lt1"/>
              </a:solidFill>
              <a:latin typeface="Century Gothic"/>
              <a:ea typeface="Century Gothic"/>
              <a:cs typeface="Century Gothic"/>
              <a:sym typeface="Century Gothic"/>
            </a:endParaRPr>
          </a:p>
          <a:p>
            <a:pPr marL="285750" marR="0" lvl="0" indent="-285750" algn="l" rtl="0">
              <a:lnSpc>
                <a:spcPct val="80000"/>
              </a:lnSpc>
              <a:spcBef>
                <a:spcPts val="1160"/>
              </a:spcBef>
              <a:spcAft>
                <a:spcPts val="0"/>
              </a:spcAft>
              <a:buClr>
                <a:schemeClr val="lt1"/>
              </a:buClr>
              <a:buSzPts val="2240"/>
              <a:buFont typeface="Noto Sans Symbols"/>
              <a:buChar char="▶"/>
            </a:pPr>
            <a:r>
              <a:rPr lang="en-US" sz="2800" b="0" i="0" u="none" strike="noStrike" cap="none" dirty="0">
                <a:solidFill>
                  <a:schemeClr val="lt1"/>
                </a:solidFill>
                <a:latin typeface="Century Gothic"/>
                <a:ea typeface="Century Gothic"/>
                <a:cs typeface="Century Gothic"/>
                <a:sym typeface="Century Gothic"/>
              </a:rPr>
              <a:t>Be recept</a:t>
            </a:r>
            <a:r>
              <a:rPr lang="en-US" sz="2800" dirty="0"/>
              <a:t>ive to all students and never forget being in their shoes</a:t>
            </a:r>
            <a:endParaRPr dirty="0"/>
          </a:p>
          <a:p>
            <a:pPr marL="742950" marR="0" lvl="1" indent="-285750" algn="l" rtl="0">
              <a:lnSpc>
                <a:spcPct val="80000"/>
              </a:lnSpc>
              <a:spcBef>
                <a:spcPts val="1080"/>
              </a:spcBef>
              <a:spcAft>
                <a:spcPts val="0"/>
              </a:spcAft>
              <a:buClr>
                <a:schemeClr val="lt1"/>
              </a:buClr>
              <a:buSzPts val="1920"/>
              <a:buFont typeface="Noto Sans Symbols"/>
              <a:buChar char="▶"/>
            </a:pPr>
            <a:r>
              <a:rPr lang="en-US" sz="2400" b="0" i="0" u="none" strike="noStrike" cap="none" dirty="0">
                <a:solidFill>
                  <a:schemeClr val="lt1"/>
                </a:solidFill>
                <a:latin typeface="Century Gothic"/>
                <a:ea typeface="Century Gothic"/>
                <a:cs typeface="Century Gothic"/>
                <a:sym typeface="Century Gothic"/>
              </a:rPr>
              <a:t>Buy them </a:t>
            </a:r>
            <a:r>
              <a:rPr lang="en-US" sz="2400" b="0" i="0" u="none" strike="noStrike" cap="none" dirty="0" smtClean="0">
                <a:solidFill>
                  <a:schemeClr val="lt1"/>
                </a:solidFill>
                <a:latin typeface="Century Gothic"/>
                <a:ea typeface="Century Gothic"/>
                <a:cs typeface="Century Gothic"/>
                <a:sym typeface="Century Gothic"/>
              </a:rPr>
              <a:t>coffee/lu</a:t>
            </a:r>
            <a:r>
              <a:rPr lang="en-US" sz="2400" dirty="0" smtClean="0"/>
              <a:t>nch</a:t>
            </a:r>
            <a:r>
              <a:rPr lang="en-US" sz="2400" dirty="0"/>
              <a:t>!</a:t>
            </a:r>
            <a:endParaRPr sz="2400" dirty="0"/>
          </a:p>
          <a:p>
            <a:pPr marL="0" marR="0" lvl="0" indent="0" algn="l" rtl="0">
              <a:lnSpc>
                <a:spcPct val="80000"/>
              </a:lnSpc>
              <a:spcBef>
                <a:spcPts val="1080"/>
              </a:spcBef>
              <a:spcAft>
                <a:spcPts val="0"/>
              </a:spcAft>
              <a:buNone/>
            </a:pPr>
            <a:endParaRPr sz="2400" dirty="0"/>
          </a:p>
          <a:p>
            <a:pPr marL="285750" marR="0" lvl="0" indent="-295910" algn="l" rtl="0">
              <a:lnSpc>
                <a:spcPct val="80000"/>
              </a:lnSpc>
              <a:spcBef>
                <a:spcPts val="1080"/>
              </a:spcBef>
              <a:spcAft>
                <a:spcPts val="0"/>
              </a:spcAft>
              <a:buClr>
                <a:schemeClr val="lt1"/>
              </a:buClr>
              <a:buSzPts val="2400"/>
              <a:buFont typeface="Noto Sans Symbols"/>
              <a:buChar char="▶"/>
            </a:pPr>
            <a:r>
              <a:rPr lang="en-US" sz="2400" dirty="0"/>
              <a:t>Once you’re settled, contact your favorite Arcadia Clinical Coordinator and inquire about </a:t>
            </a:r>
            <a:r>
              <a:rPr lang="en-US" sz="2400" dirty="0" err="1"/>
              <a:t>precepting</a:t>
            </a:r>
            <a:r>
              <a:rPr lang="en-US" sz="2400" dirty="0"/>
              <a:t> the best PA students in the world</a:t>
            </a:r>
            <a:r>
              <a:rPr lang="en-US" sz="2400" dirty="0" smtClean="0"/>
              <a:t>!</a:t>
            </a:r>
          </a:p>
          <a:p>
            <a:pPr marL="742950" lvl="1" indent="-295910">
              <a:lnSpc>
                <a:spcPct val="80000"/>
              </a:lnSpc>
              <a:spcBef>
                <a:spcPts val="1080"/>
              </a:spcBef>
              <a:buSzPts val="2400"/>
            </a:pPr>
            <a:r>
              <a:rPr lang="en-US" sz="2200" dirty="0" smtClean="0"/>
              <a:t>(P.S. You’re now allowed to be friends with us on social media and in real life)</a:t>
            </a:r>
            <a:endParaRPr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dt" idx="10"/>
          </p:nvPr>
        </p:nvSpPr>
        <p:spPr>
          <a:xfrm>
            <a:off x="9904412" y="6172200"/>
            <a:ext cx="1600200" cy="365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296" name="Shape 296"/>
          <p:cNvSpPr txBox="1">
            <a:spLocks noGrp="1"/>
          </p:cNvSpPr>
          <p:nvPr>
            <p:ph type="sldNum" idx="12"/>
          </p:nvPr>
        </p:nvSpPr>
        <p:spPr>
          <a:xfrm>
            <a:off x="10363200" y="5578475"/>
            <a:ext cx="1142100" cy="669900"/>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22</a:t>
            </a:fld>
            <a:endParaRPr sz="1800" b="0" i="0" u="none" strike="noStrike" cap="none">
              <a:solidFill>
                <a:schemeClr val="lt1"/>
              </a:solidFill>
              <a:latin typeface="Times New Roman"/>
              <a:ea typeface="Times New Roman"/>
              <a:cs typeface="Times New Roman"/>
              <a:sym typeface="Times New Roman"/>
            </a:endParaRPr>
          </a:p>
        </p:txBody>
      </p:sp>
      <p:sp>
        <p:nvSpPr>
          <p:cNvPr id="297" name="Shape 297"/>
          <p:cNvSpPr txBox="1">
            <a:spLocks noGrp="1"/>
          </p:cNvSpPr>
          <p:nvPr>
            <p:ph type="title"/>
          </p:nvPr>
        </p:nvSpPr>
        <p:spPr>
          <a:xfrm>
            <a:off x="3938035" y="402895"/>
            <a:ext cx="4209900" cy="1214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4000"/>
              <a:t>GET STARTED!</a:t>
            </a:r>
            <a:endParaRPr/>
          </a:p>
        </p:txBody>
      </p:sp>
      <p:sp>
        <p:nvSpPr>
          <p:cNvPr id="298" name="Shape 298"/>
          <p:cNvSpPr txBox="1">
            <a:spLocks noGrp="1"/>
          </p:cNvSpPr>
          <p:nvPr>
            <p:ph type="body" idx="1"/>
          </p:nvPr>
        </p:nvSpPr>
        <p:spPr>
          <a:xfrm>
            <a:off x="1124119" y="1617400"/>
            <a:ext cx="9837600" cy="4554799"/>
          </a:xfrm>
          <a:prstGeom prst="rect">
            <a:avLst/>
          </a:prstGeom>
          <a:noFill/>
          <a:ln>
            <a:noFill/>
          </a:ln>
        </p:spPr>
        <p:txBody>
          <a:bodyPr spcFirstLastPara="1" wrap="square" lIns="91425" tIns="45700" rIns="91425" bIns="45700" anchor="ctr" anchorCtr="0">
            <a:noAutofit/>
          </a:bodyPr>
          <a:lstStyle/>
          <a:p>
            <a:pPr marL="285750" lvl="0" indent="-285750" rtl="0">
              <a:lnSpc>
                <a:spcPct val="90000"/>
              </a:lnSpc>
              <a:spcBef>
                <a:spcPts val="0"/>
              </a:spcBef>
              <a:spcAft>
                <a:spcPts val="0"/>
              </a:spcAft>
              <a:buClr>
                <a:schemeClr val="lt1"/>
              </a:buClr>
              <a:buSzPts val="2240"/>
              <a:buFont typeface="Noto Sans Symbols"/>
              <a:buChar char="▶"/>
            </a:pPr>
            <a:r>
              <a:rPr lang="en-US" sz="2800" dirty="0"/>
              <a:t>State of Delaware – Division of Professional Regulation</a:t>
            </a:r>
            <a:endParaRPr dirty="0"/>
          </a:p>
          <a:p>
            <a:pPr marL="742950" lvl="1" indent="-285750" rtl="0">
              <a:lnSpc>
                <a:spcPct val="90000"/>
              </a:lnSpc>
              <a:spcBef>
                <a:spcPts val="1080"/>
              </a:spcBef>
              <a:spcAft>
                <a:spcPts val="0"/>
              </a:spcAft>
              <a:buClr>
                <a:schemeClr val="lt1"/>
              </a:buClr>
              <a:buSzPts val="1920"/>
              <a:buFont typeface="Noto Sans Symbols"/>
              <a:buChar char="▶"/>
            </a:pPr>
            <a:r>
              <a:rPr lang="en-US" sz="2400" dirty="0"/>
              <a:t>Website: </a:t>
            </a:r>
            <a:r>
              <a:rPr lang="en-US" sz="2400" u="sng" dirty="0">
                <a:solidFill>
                  <a:schemeClr val="hlink"/>
                </a:solidFill>
                <a:hlinkClick r:id="rId3"/>
              </a:rPr>
              <a:t>WWW.DPR.DELAWARE.GOV</a:t>
            </a:r>
            <a:endParaRPr sz="2600" dirty="0"/>
          </a:p>
          <a:p>
            <a:pPr marL="285750" lvl="0" indent="-285750" rtl="0">
              <a:lnSpc>
                <a:spcPct val="90000"/>
              </a:lnSpc>
              <a:spcBef>
                <a:spcPts val="1160"/>
              </a:spcBef>
              <a:spcAft>
                <a:spcPts val="0"/>
              </a:spcAft>
              <a:buClr>
                <a:schemeClr val="lt1"/>
              </a:buClr>
              <a:buSzPts val="2240"/>
              <a:buFont typeface="Noto Sans Symbols"/>
              <a:buChar char="▶"/>
            </a:pPr>
            <a:r>
              <a:rPr lang="en-US" sz="2800" dirty="0"/>
              <a:t>State of Pennsylvania – Department of state</a:t>
            </a:r>
            <a:endParaRPr dirty="0"/>
          </a:p>
          <a:p>
            <a:pPr marL="742950" lvl="1" indent="-295910" rtl="0">
              <a:lnSpc>
                <a:spcPct val="90000"/>
              </a:lnSpc>
              <a:spcBef>
                <a:spcPts val="1120"/>
              </a:spcBef>
              <a:spcAft>
                <a:spcPts val="0"/>
              </a:spcAft>
              <a:buClr>
                <a:schemeClr val="lt1"/>
              </a:buClr>
              <a:buSzPts val="2080"/>
              <a:buFont typeface="Noto Sans Symbols"/>
              <a:buChar char="▶"/>
            </a:pPr>
            <a:r>
              <a:rPr lang="en-US" sz="2600" dirty="0"/>
              <a:t>Website: </a:t>
            </a:r>
            <a:r>
              <a:rPr lang="en-US" sz="2600" u="sng" dirty="0">
                <a:solidFill>
                  <a:schemeClr val="hlink"/>
                </a:solidFill>
                <a:hlinkClick r:id="rId4"/>
              </a:rPr>
              <a:t>www.dos.pa.gov</a:t>
            </a:r>
            <a:endParaRPr sz="2600" dirty="0"/>
          </a:p>
          <a:p>
            <a:pPr marL="285750" lvl="0" indent="-285750" rtl="0">
              <a:lnSpc>
                <a:spcPct val="90000"/>
              </a:lnSpc>
              <a:spcBef>
                <a:spcPts val="1160"/>
              </a:spcBef>
              <a:spcAft>
                <a:spcPts val="0"/>
              </a:spcAft>
              <a:buClr>
                <a:schemeClr val="lt1"/>
              </a:buClr>
              <a:buSzPts val="2240"/>
              <a:buFont typeface="Noto Sans Symbols"/>
              <a:buChar char="▶"/>
            </a:pPr>
            <a:r>
              <a:rPr lang="en-US" sz="2800" dirty="0"/>
              <a:t>State of Maryland – Maryland Board of Physicians</a:t>
            </a:r>
            <a:endParaRPr dirty="0"/>
          </a:p>
          <a:p>
            <a:pPr marL="742950" lvl="1" indent="-295910" rtl="0">
              <a:lnSpc>
                <a:spcPct val="90000"/>
              </a:lnSpc>
              <a:spcBef>
                <a:spcPts val="1120"/>
              </a:spcBef>
              <a:spcAft>
                <a:spcPts val="0"/>
              </a:spcAft>
              <a:buClr>
                <a:schemeClr val="lt1"/>
              </a:buClr>
              <a:buSzPts val="2080"/>
              <a:buFont typeface="Noto Sans Symbols"/>
              <a:buChar char="▶"/>
            </a:pPr>
            <a:r>
              <a:rPr lang="en-US" sz="2600" u="sng" dirty="0">
                <a:solidFill>
                  <a:schemeClr val="hlink"/>
                </a:solidFill>
                <a:hlinkClick r:id="rId5"/>
              </a:rPr>
              <a:t>www.mbp.state.md.us</a:t>
            </a:r>
            <a:endParaRPr sz="2600" dirty="0"/>
          </a:p>
          <a:p>
            <a:pPr marL="285750" lvl="0" indent="-285750" rtl="0">
              <a:lnSpc>
                <a:spcPct val="90000"/>
              </a:lnSpc>
              <a:spcBef>
                <a:spcPts val="1160"/>
              </a:spcBef>
              <a:spcAft>
                <a:spcPts val="0"/>
              </a:spcAft>
              <a:buClr>
                <a:schemeClr val="lt1"/>
              </a:buClr>
              <a:buSzPts val="2240"/>
              <a:buFont typeface="Noto Sans Symbols"/>
              <a:buChar char="▶"/>
            </a:pPr>
            <a:r>
              <a:rPr lang="en-US" sz="2800" dirty="0"/>
              <a:t>State of New Jersey – Division of Consumer Affairs</a:t>
            </a:r>
            <a:endParaRPr dirty="0"/>
          </a:p>
          <a:p>
            <a:pPr marL="742950" lvl="1" indent="-295910" rtl="0">
              <a:lnSpc>
                <a:spcPct val="90000"/>
              </a:lnSpc>
              <a:spcBef>
                <a:spcPts val="1120"/>
              </a:spcBef>
              <a:spcAft>
                <a:spcPts val="0"/>
              </a:spcAft>
              <a:buClr>
                <a:schemeClr val="lt1"/>
              </a:buClr>
              <a:buSzPts val="2080"/>
              <a:buFont typeface="Noto Sans Symbols"/>
              <a:buChar char="▶"/>
            </a:pPr>
            <a:r>
              <a:rPr lang="en-US" sz="2600" u="sng" dirty="0" smtClean="0">
                <a:solidFill>
                  <a:schemeClr val="hlink"/>
                </a:solidFill>
                <a:hlinkClick r:id="rId6"/>
              </a:rPr>
              <a:t>www.njconsumeraffairs.gov</a:t>
            </a:r>
            <a:endParaRPr lang="en-US" sz="2600" u="sng" dirty="0" smtClean="0">
              <a:solidFill>
                <a:schemeClr val="hlink"/>
              </a:solidFill>
            </a:endParaRPr>
          </a:p>
          <a:p>
            <a:pPr marL="742950" lvl="1" indent="-295910" rtl="0">
              <a:lnSpc>
                <a:spcPct val="90000"/>
              </a:lnSpc>
              <a:spcBef>
                <a:spcPts val="1120"/>
              </a:spcBef>
              <a:spcAft>
                <a:spcPts val="0"/>
              </a:spcAft>
              <a:buClr>
                <a:schemeClr val="lt1"/>
              </a:buClr>
              <a:buSzPts val="2080"/>
              <a:buFont typeface="Noto Sans Symbols"/>
              <a:buChar char="▶"/>
            </a:pPr>
            <a:endParaRPr lang="en-US" sz="2600" u="sng" dirty="0">
              <a:solidFill>
                <a:schemeClr val="hlink"/>
              </a:solidFill>
            </a:endParaRPr>
          </a:p>
          <a:p>
            <a:pPr marL="0" indent="0">
              <a:lnSpc>
                <a:spcPct val="90000"/>
              </a:lnSpc>
              <a:spcBef>
                <a:spcPts val="1120"/>
              </a:spcBef>
              <a:buSzPts val="2080"/>
              <a:buNone/>
            </a:pPr>
            <a:r>
              <a:rPr lang="en-US" dirty="0" smtClean="0">
                <a:solidFill>
                  <a:schemeClr val="bg1"/>
                </a:solidFill>
              </a:rPr>
              <a:t>*Partially completed forms will be made available to you prior to graduation</a:t>
            </a:r>
            <a:endParaRPr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dt" idx="10"/>
          </p:nvPr>
        </p:nvSpPr>
        <p:spPr>
          <a:xfrm>
            <a:off x="9904412" y="6172200"/>
            <a:ext cx="1600200" cy="365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304" name="Shape 304"/>
          <p:cNvSpPr txBox="1">
            <a:spLocks noGrp="1"/>
          </p:cNvSpPr>
          <p:nvPr>
            <p:ph type="sldNum" idx="12"/>
          </p:nvPr>
        </p:nvSpPr>
        <p:spPr>
          <a:xfrm>
            <a:off x="10363200" y="5578475"/>
            <a:ext cx="1142100" cy="669900"/>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23</a:t>
            </a:fld>
            <a:endParaRPr sz="1800" b="0" i="0" u="none" strike="noStrike" cap="none">
              <a:solidFill>
                <a:schemeClr val="lt1"/>
              </a:solidFill>
              <a:latin typeface="Times New Roman"/>
              <a:ea typeface="Times New Roman"/>
              <a:cs typeface="Times New Roman"/>
              <a:sym typeface="Times New Roman"/>
            </a:endParaRPr>
          </a:p>
        </p:txBody>
      </p:sp>
      <p:sp>
        <p:nvSpPr>
          <p:cNvPr id="305" name="Shape 305"/>
          <p:cNvSpPr txBox="1">
            <a:spLocks noGrp="1"/>
          </p:cNvSpPr>
          <p:nvPr>
            <p:ph type="title"/>
          </p:nvPr>
        </p:nvSpPr>
        <p:spPr>
          <a:xfrm>
            <a:off x="3938035" y="402895"/>
            <a:ext cx="4209900" cy="1214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4000"/>
              <a:t>GET STARTED!</a:t>
            </a:r>
            <a:endParaRPr/>
          </a:p>
        </p:txBody>
      </p:sp>
      <p:sp>
        <p:nvSpPr>
          <p:cNvPr id="306" name="Shape 306"/>
          <p:cNvSpPr txBox="1">
            <a:spLocks noGrp="1"/>
          </p:cNvSpPr>
          <p:nvPr>
            <p:ph type="body" idx="1"/>
          </p:nvPr>
        </p:nvSpPr>
        <p:spPr>
          <a:xfrm>
            <a:off x="1124119" y="1617401"/>
            <a:ext cx="9837600" cy="3961200"/>
          </a:xfrm>
          <a:prstGeom prst="rect">
            <a:avLst/>
          </a:prstGeom>
          <a:noFill/>
          <a:ln>
            <a:noFill/>
          </a:ln>
        </p:spPr>
        <p:txBody>
          <a:bodyPr spcFirstLastPara="1" wrap="square" lIns="91425" tIns="45700" rIns="91425" bIns="45700" anchor="ctr" anchorCtr="0">
            <a:noAutofit/>
          </a:bodyPr>
          <a:lstStyle/>
          <a:p>
            <a:pPr marL="0" lvl="0" indent="0" rtl="0">
              <a:lnSpc>
                <a:spcPct val="115000"/>
              </a:lnSpc>
              <a:spcBef>
                <a:spcPts val="0"/>
              </a:spcBef>
              <a:spcAft>
                <a:spcPts val="0"/>
              </a:spcAft>
              <a:buNone/>
            </a:pPr>
            <a:endParaRPr sz="1000" dirty="0">
              <a:solidFill>
                <a:schemeClr val="dk1"/>
              </a:solidFill>
              <a:highlight>
                <a:srgbClr val="FFFFFF"/>
              </a:highlight>
              <a:latin typeface="Arial"/>
              <a:ea typeface="Arial"/>
              <a:cs typeface="Arial"/>
              <a:sym typeface="Arial"/>
            </a:endParaRPr>
          </a:p>
          <a:p>
            <a:pPr marL="285750" marR="0" lvl="0" indent="-321310" algn="l" rtl="0">
              <a:lnSpc>
                <a:spcPct val="90000"/>
              </a:lnSpc>
              <a:spcBef>
                <a:spcPts val="0"/>
              </a:spcBef>
              <a:spcAft>
                <a:spcPts val="0"/>
              </a:spcAft>
              <a:buClr>
                <a:schemeClr val="lt1"/>
              </a:buClr>
              <a:buSzPts val="2800"/>
              <a:buFont typeface="Noto Sans Symbols"/>
              <a:buChar char="▶"/>
            </a:pPr>
            <a:r>
              <a:rPr lang="en-US" sz="2800" dirty="0"/>
              <a:t>On those state websites, you will find forms </a:t>
            </a:r>
            <a:r>
              <a:rPr lang="en-US" sz="2800" dirty="0" smtClean="0"/>
              <a:t>that may require </a:t>
            </a:r>
            <a:r>
              <a:rPr lang="en-US" sz="2800" dirty="0"/>
              <a:t>verification of your PA School education.</a:t>
            </a:r>
            <a:endParaRPr sz="2800" dirty="0"/>
          </a:p>
          <a:p>
            <a:pPr marL="742950" marR="0" lvl="1" indent="-341630" algn="l" rtl="0">
              <a:lnSpc>
                <a:spcPct val="90000"/>
              </a:lnSpc>
              <a:spcBef>
                <a:spcPts val="0"/>
              </a:spcBef>
              <a:spcAft>
                <a:spcPts val="0"/>
              </a:spcAft>
              <a:buClr>
                <a:schemeClr val="lt1"/>
              </a:buClr>
              <a:buSzPts val="2800"/>
              <a:buFont typeface="Noto Sans Symbols"/>
              <a:buChar char="▶"/>
            </a:pPr>
            <a:r>
              <a:rPr lang="en-US" sz="2800" dirty="0"/>
              <a:t>You will need to complete and return to Arcadia for </a:t>
            </a:r>
            <a:r>
              <a:rPr lang="en-US" sz="2800" dirty="0" smtClean="0"/>
              <a:t>Prof </a:t>
            </a:r>
            <a:r>
              <a:rPr lang="en-US" sz="2800" dirty="0" err="1" smtClean="0"/>
              <a:t>Langstaff</a:t>
            </a:r>
            <a:r>
              <a:rPr lang="en-US" sz="2800" dirty="0" smtClean="0"/>
              <a:t>/Prof Huber’s </a:t>
            </a:r>
            <a:r>
              <a:rPr lang="en-US" sz="2800" dirty="0"/>
              <a:t>signature</a:t>
            </a:r>
            <a:endParaRPr sz="2800" dirty="0"/>
          </a:p>
          <a:p>
            <a:pPr marL="285750" marR="0" lvl="0" indent="-321310" algn="l" rtl="0">
              <a:lnSpc>
                <a:spcPct val="90000"/>
              </a:lnSpc>
              <a:spcBef>
                <a:spcPts val="0"/>
              </a:spcBef>
              <a:spcAft>
                <a:spcPts val="0"/>
              </a:spcAft>
              <a:buClr>
                <a:schemeClr val="lt1"/>
              </a:buClr>
              <a:buSzPts val="2800"/>
              <a:buFont typeface="Noto Sans Symbols"/>
              <a:buChar char="▶"/>
            </a:pPr>
            <a:r>
              <a:rPr lang="en-US" sz="2800" dirty="0"/>
              <a:t>A dedicated licensing &amp; credentialing email has been set up for you to </a:t>
            </a:r>
            <a:r>
              <a:rPr lang="en-US" sz="2800" dirty="0" smtClean="0"/>
              <a:t>return </a:t>
            </a:r>
            <a:r>
              <a:rPr lang="en-US" sz="2800" dirty="0"/>
              <a:t>these forms to us:  </a:t>
            </a:r>
            <a:endParaRPr sz="2800" dirty="0"/>
          </a:p>
          <a:p>
            <a:pPr marL="742950" marR="0" lvl="1" indent="-468630" algn="l" rtl="0">
              <a:lnSpc>
                <a:spcPct val="90000"/>
              </a:lnSpc>
              <a:spcBef>
                <a:spcPts val="0"/>
              </a:spcBef>
              <a:spcAft>
                <a:spcPts val="0"/>
              </a:spcAft>
              <a:buClr>
                <a:schemeClr val="lt1"/>
              </a:buClr>
              <a:buSzPts val="4800"/>
              <a:buFont typeface="Noto Sans Symbols"/>
              <a:buChar char="▶"/>
            </a:pPr>
            <a:r>
              <a:rPr lang="en-US" sz="4800" u="sng" dirty="0">
                <a:solidFill>
                  <a:schemeClr val="dk1"/>
                </a:solidFill>
                <a:latin typeface="Arial"/>
                <a:ea typeface="Arial"/>
                <a:cs typeface="Arial"/>
                <a:sym typeface="Arial"/>
                <a:hlinkClick r:id="rId3"/>
              </a:rPr>
              <a:t>PAcredentialing@arcadia.edu</a:t>
            </a:r>
            <a:endParaRPr sz="4800" dirty="0"/>
          </a:p>
          <a:p>
            <a:pPr marL="457200" marR="0" lvl="0" indent="0" algn="l" rtl="0">
              <a:lnSpc>
                <a:spcPct val="90000"/>
              </a:lnSpc>
              <a:spcBef>
                <a:spcPts val="0"/>
              </a:spcBef>
              <a:spcAft>
                <a:spcPts val="0"/>
              </a:spcAft>
              <a:buNone/>
            </a:pPr>
            <a:endParaRPr sz="2400" dirty="0"/>
          </a:p>
          <a:p>
            <a:pPr marL="742950" marR="0" lvl="1" indent="-316230" algn="l" rtl="0">
              <a:lnSpc>
                <a:spcPct val="90000"/>
              </a:lnSpc>
              <a:spcBef>
                <a:spcPts val="0"/>
              </a:spcBef>
              <a:spcAft>
                <a:spcPts val="0"/>
              </a:spcAft>
              <a:buClr>
                <a:schemeClr val="lt1"/>
              </a:buClr>
              <a:buSzPts val="2400"/>
              <a:buFont typeface="Noto Sans Symbols"/>
              <a:buChar char="▶"/>
            </a:pPr>
            <a:r>
              <a:rPr lang="en-US" sz="2400" dirty="0"/>
              <a:t>***WARNING*** Failure to use the specified email address may result in delayed processing of your request!</a:t>
            </a:r>
            <a:endParaRP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dt" idx="10"/>
          </p:nvPr>
        </p:nvSpPr>
        <p:spPr>
          <a:xfrm>
            <a:off x="9904412" y="6172200"/>
            <a:ext cx="1600200" cy="365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312" name="Shape 312"/>
          <p:cNvSpPr txBox="1">
            <a:spLocks noGrp="1"/>
          </p:cNvSpPr>
          <p:nvPr>
            <p:ph type="sldNum" idx="12"/>
          </p:nvPr>
        </p:nvSpPr>
        <p:spPr>
          <a:xfrm>
            <a:off x="10363200" y="5578475"/>
            <a:ext cx="1142100" cy="669900"/>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24</a:t>
            </a:fld>
            <a:endParaRPr sz="1800" b="0" i="0" u="none" strike="noStrike" cap="none">
              <a:solidFill>
                <a:schemeClr val="lt1"/>
              </a:solidFill>
              <a:latin typeface="Times New Roman"/>
              <a:ea typeface="Times New Roman"/>
              <a:cs typeface="Times New Roman"/>
              <a:sym typeface="Times New Roman"/>
            </a:endParaRPr>
          </a:p>
        </p:txBody>
      </p:sp>
      <p:sp>
        <p:nvSpPr>
          <p:cNvPr id="313" name="Shape 313"/>
          <p:cNvSpPr txBox="1">
            <a:spLocks noGrp="1"/>
          </p:cNvSpPr>
          <p:nvPr>
            <p:ph type="title"/>
          </p:nvPr>
        </p:nvSpPr>
        <p:spPr>
          <a:xfrm>
            <a:off x="1949326" y="402900"/>
            <a:ext cx="8080200" cy="1214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4000" dirty="0"/>
              <a:t>Education </a:t>
            </a:r>
            <a:r>
              <a:rPr lang="en-US" sz="4000" dirty="0" smtClean="0"/>
              <a:t>Verification - </a:t>
            </a:r>
            <a:r>
              <a:rPr lang="en-US" sz="4000" dirty="0"/>
              <a:t>Tips</a:t>
            </a:r>
            <a:endParaRPr dirty="0"/>
          </a:p>
        </p:txBody>
      </p:sp>
      <p:sp>
        <p:nvSpPr>
          <p:cNvPr id="314" name="Shape 314"/>
          <p:cNvSpPr txBox="1">
            <a:spLocks noGrp="1"/>
          </p:cNvSpPr>
          <p:nvPr>
            <p:ph type="body" idx="1"/>
          </p:nvPr>
        </p:nvSpPr>
        <p:spPr>
          <a:xfrm>
            <a:off x="1124119" y="1617401"/>
            <a:ext cx="9837600" cy="3961200"/>
          </a:xfrm>
          <a:prstGeom prst="rect">
            <a:avLst/>
          </a:prstGeom>
          <a:noFill/>
          <a:ln>
            <a:noFill/>
          </a:ln>
        </p:spPr>
        <p:txBody>
          <a:bodyPr spcFirstLastPara="1" wrap="square" lIns="91425" tIns="45700" rIns="91425" bIns="45700" anchor="ctr" anchorCtr="0">
            <a:noAutofit/>
          </a:bodyPr>
          <a:lstStyle/>
          <a:p>
            <a:pPr marL="0" lvl="0" indent="0" rtl="0">
              <a:lnSpc>
                <a:spcPct val="115000"/>
              </a:lnSpc>
              <a:spcBef>
                <a:spcPts val="0"/>
              </a:spcBef>
              <a:spcAft>
                <a:spcPts val="0"/>
              </a:spcAft>
              <a:buNone/>
            </a:pPr>
            <a:endParaRPr sz="1000" dirty="0">
              <a:solidFill>
                <a:schemeClr val="dk1"/>
              </a:solidFill>
              <a:highlight>
                <a:srgbClr val="FFFFFF"/>
              </a:highlight>
              <a:latin typeface="Arial"/>
              <a:ea typeface="Arial"/>
              <a:cs typeface="Arial"/>
              <a:sym typeface="Arial"/>
            </a:endParaRPr>
          </a:p>
          <a:p>
            <a:pPr marL="0" lvl="0" indent="0" rtl="0">
              <a:lnSpc>
                <a:spcPct val="130909"/>
              </a:lnSpc>
              <a:spcBef>
                <a:spcPts val="0"/>
              </a:spcBef>
              <a:spcAft>
                <a:spcPts val="0"/>
              </a:spcAft>
              <a:buNone/>
            </a:pPr>
            <a:endParaRPr sz="1000" dirty="0">
              <a:solidFill>
                <a:schemeClr val="dk1"/>
              </a:solidFill>
              <a:highlight>
                <a:srgbClr val="FFFFFF"/>
              </a:highlight>
              <a:latin typeface="Arial"/>
              <a:ea typeface="Arial"/>
              <a:cs typeface="Arial"/>
              <a:sym typeface="Arial"/>
            </a:endParaRPr>
          </a:p>
          <a:p>
            <a:pPr marL="285750" marR="0" lvl="0" indent="-257809" algn="l" rtl="0">
              <a:lnSpc>
                <a:spcPct val="90000"/>
              </a:lnSpc>
              <a:spcBef>
                <a:spcPts val="0"/>
              </a:spcBef>
              <a:spcAft>
                <a:spcPts val="0"/>
              </a:spcAft>
              <a:buClr>
                <a:schemeClr val="lt1"/>
              </a:buClr>
              <a:buSzPts val="1800"/>
              <a:buFont typeface="Noto Sans Symbols"/>
              <a:buChar char="▶"/>
            </a:pPr>
            <a:r>
              <a:rPr lang="en-US" sz="1800" u="sng" dirty="0"/>
              <a:t>Contact</a:t>
            </a:r>
            <a:r>
              <a:rPr lang="en-US" sz="1800" dirty="0"/>
              <a:t>: </a:t>
            </a:r>
            <a:r>
              <a:rPr lang="en-US" sz="1800" u="sng" dirty="0">
                <a:solidFill>
                  <a:schemeClr val="hlink"/>
                </a:solidFill>
                <a:hlinkClick r:id="rId3"/>
              </a:rPr>
              <a:t>PAcredentialing@arcadia.edu</a:t>
            </a:r>
            <a:endParaRPr sz="1800" dirty="0"/>
          </a:p>
          <a:p>
            <a:pPr marL="0" marR="0" lvl="0" indent="0" algn="l" rtl="0">
              <a:lnSpc>
                <a:spcPct val="90000"/>
              </a:lnSpc>
              <a:spcBef>
                <a:spcPts val="0"/>
              </a:spcBef>
              <a:spcAft>
                <a:spcPts val="0"/>
              </a:spcAft>
              <a:buNone/>
            </a:pPr>
            <a:endParaRPr sz="1800" dirty="0"/>
          </a:p>
          <a:p>
            <a:pPr marL="285750" marR="0" lvl="0" indent="-257809" algn="l" rtl="0">
              <a:lnSpc>
                <a:spcPct val="90000"/>
              </a:lnSpc>
              <a:spcBef>
                <a:spcPts val="0"/>
              </a:spcBef>
              <a:spcAft>
                <a:spcPts val="0"/>
              </a:spcAft>
              <a:buClr>
                <a:schemeClr val="lt1"/>
              </a:buClr>
              <a:buSzPts val="1800"/>
              <a:buFont typeface="Noto Sans Symbols"/>
              <a:buChar char="▶"/>
            </a:pPr>
            <a:r>
              <a:rPr lang="en-US" sz="1800" u="sng" dirty="0"/>
              <a:t>When</a:t>
            </a:r>
            <a:r>
              <a:rPr lang="en-US" sz="1800" dirty="0"/>
              <a:t>: Don’t email education verification requests until </a:t>
            </a:r>
            <a:r>
              <a:rPr lang="en-US" sz="2400" dirty="0" smtClean="0"/>
              <a:t>AFTER</a:t>
            </a:r>
            <a:r>
              <a:rPr lang="en-US" sz="1800" dirty="0" smtClean="0"/>
              <a:t> </a:t>
            </a:r>
            <a:r>
              <a:rPr lang="en-US" sz="1800" dirty="0"/>
              <a:t>graduation</a:t>
            </a:r>
            <a:endParaRPr sz="1800" dirty="0"/>
          </a:p>
          <a:p>
            <a:pPr marL="0" marR="0" lvl="0" indent="0" algn="l" rtl="0">
              <a:lnSpc>
                <a:spcPct val="90000"/>
              </a:lnSpc>
              <a:spcBef>
                <a:spcPts val="0"/>
              </a:spcBef>
              <a:spcAft>
                <a:spcPts val="0"/>
              </a:spcAft>
              <a:buNone/>
            </a:pPr>
            <a:endParaRPr sz="1800" dirty="0"/>
          </a:p>
          <a:p>
            <a:pPr marL="285750" marR="0" lvl="0" indent="-257809" algn="l" rtl="0">
              <a:lnSpc>
                <a:spcPct val="90000"/>
              </a:lnSpc>
              <a:spcBef>
                <a:spcPts val="0"/>
              </a:spcBef>
              <a:spcAft>
                <a:spcPts val="0"/>
              </a:spcAft>
              <a:buClr>
                <a:schemeClr val="lt1"/>
              </a:buClr>
              <a:buSzPts val="1800"/>
              <a:buFont typeface="Noto Sans Symbols"/>
              <a:buChar char="▶"/>
            </a:pPr>
            <a:r>
              <a:rPr lang="en-US" sz="1800" u="sng" dirty="0"/>
              <a:t>Confirmation</a:t>
            </a:r>
            <a:r>
              <a:rPr lang="en-US" sz="1800" dirty="0"/>
              <a:t>: You will receive confirmation via email when your form is complete and sent to the state</a:t>
            </a:r>
            <a:endParaRPr sz="1800" dirty="0"/>
          </a:p>
          <a:p>
            <a:pPr marL="0" marR="0" lvl="0" indent="0" algn="l" rtl="0">
              <a:lnSpc>
                <a:spcPct val="90000"/>
              </a:lnSpc>
              <a:spcBef>
                <a:spcPts val="0"/>
              </a:spcBef>
              <a:spcAft>
                <a:spcPts val="0"/>
              </a:spcAft>
              <a:buNone/>
            </a:pPr>
            <a:endParaRPr sz="1800" u="sng" dirty="0"/>
          </a:p>
          <a:p>
            <a:pPr marL="285750" marR="0" lvl="0" indent="-257809" algn="l" rtl="0">
              <a:lnSpc>
                <a:spcPct val="90000"/>
              </a:lnSpc>
              <a:spcBef>
                <a:spcPts val="0"/>
              </a:spcBef>
              <a:spcAft>
                <a:spcPts val="0"/>
              </a:spcAft>
              <a:buClr>
                <a:schemeClr val="lt1"/>
              </a:buClr>
              <a:buSzPts val="1800"/>
              <a:buFont typeface="Noto Sans Symbols"/>
              <a:buChar char="▶"/>
            </a:pPr>
            <a:r>
              <a:rPr lang="en-US" sz="1800" u="sng" dirty="0"/>
              <a:t>Transcripts:</a:t>
            </a:r>
            <a:r>
              <a:rPr lang="en-US" sz="1800" dirty="0"/>
              <a:t> Requests for transcripts must be processed separately, through the </a:t>
            </a:r>
            <a:r>
              <a:rPr lang="en-US" sz="1800" dirty="0" err="1"/>
              <a:t>Registar’s</a:t>
            </a:r>
            <a:r>
              <a:rPr lang="en-US" sz="1800" dirty="0"/>
              <a:t> webpage </a:t>
            </a:r>
            <a:r>
              <a:rPr lang="en-US" sz="1800" u="sng" dirty="0">
                <a:solidFill>
                  <a:schemeClr val="hlink"/>
                </a:solidFill>
                <a:hlinkClick r:id="rId4"/>
              </a:rPr>
              <a:t>here</a:t>
            </a:r>
            <a:endParaRPr sz="1800" dirty="0"/>
          </a:p>
          <a:p>
            <a:pPr marL="0" marR="0" lvl="0" indent="0" algn="l" rtl="0">
              <a:lnSpc>
                <a:spcPct val="90000"/>
              </a:lnSpc>
              <a:spcBef>
                <a:spcPts val="0"/>
              </a:spcBef>
              <a:spcAft>
                <a:spcPts val="0"/>
              </a:spcAft>
              <a:buNone/>
            </a:pPr>
            <a:endParaRPr sz="1800" u="sng" dirty="0"/>
          </a:p>
          <a:p>
            <a:pPr marL="285750" marR="0" lvl="0" indent="-257809" algn="l" rtl="0">
              <a:lnSpc>
                <a:spcPct val="90000"/>
              </a:lnSpc>
              <a:spcBef>
                <a:spcPts val="0"/>
              </a:spcBef>
              <a:spcAft>
                <a:spcPts val="0"/>
              </a:spcAft>
              <a:buClr>
                <a:schemeClr val="lt1"/>
              </a:buClr>
              <a:buSzPts val="1800"/>
              <a:buFont typeface="Noto Sans Symbols"/>
              <a:buChar char="▶"/>
            </a:pPr>
            <a:r>
              <a:rPr lang="en-US" sz="1800" u="sng" dirty="0"/>
              <a:t>New name</a:t>
            </a:r>
            <a:r>
              <a:rPr lang="en-US" sz="1800" dirty="0"/>
              <a:t>: Any graduate who has a name change after graduation must send a copy of their marriage license or other name change document with their request for education verification</a:t>
            </a:r>
            <a:endParaRPr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dt" idx="10"/>
          </p:nvPr>
        </p:nvSpPr>
        <p:spPr>
          <a:xfrm>
            <a:off x="9904412" y="6172200"/>
            <a:ext cx="1600200" cy="365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320" name="Shape 320"/>
          <p:cNvSpPr txBox="1">
            <a:spLocks noGrp="1"/>
          </p:cNvSpPr>
          <p:nvPr>
            <p:ph type="sldNum" idx="12"/>
          </p:nvPr>
        </p:nvSpPr>
        <p:spPr>
          <a:xfrm>
            <a:off x="10363200" y="5578475"/>
            <a:ext cx="1142100" cy="669900"/>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25</a:t>
            </a:fld>
            <a:endParaRPr sz="1800" b="0" i="0" u="none" strike="noStrike" cap="none">
              <a:solidFill>
                <a:schemeClr val="lt1"/>
              </a:solidFill>
              <a:latin typeface="Times New Roman"/>
              <a:ea typeface="Times New Roman"/>
              <a:cs typeface="Times New Roman"/>
              <a:sym typeface="Times New Roman"/>
            </a:endParaRPr>
          </a:p>
        </p:txBody>
      </p:sp>
      <p:sp>
        <p:nvSpPr>
          <p:cNvPr id="321" name="Shape 321"/>
          <p:cNvSpPr txBox="1">
            <a:spLocks noGrp="1"/>
          </p:cNvSpPr>
          <p:nvPr>
            <p:ph type="title"/>
          </p:nvPr>
        </p:nvSpPr>
        <p:spPr>
          <a:xfrm>
            <a:off x="2282625" y="403000"/>
            <a:ext cx="8029500" cy="1214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4000" u="sng"/>
              <a:t>Letters of Recommendation</a:t>
            </a:r>
            <a:endParaRPr u="sng"/>
          </a:p>
        </p:txBody>
      </p:sp>
      <p:sp>
        <p:nvSpPr>
          <p:cNvPr id="322" name="Shape 322"/>
          <p:cNvSpPr txBox="1">
            <a:spLocks noGrp="1"/>
          </p:cNvSpPr>
          <p:nvPr>
            <p:ph type="body" idx="1"/>
          </p:nvPr>
        </p:nvSpPr>
        <p:spPr>
          <a:xfrm>
            <a:off x="1124119" y="1617401"/>
            <a:ext cx="9837600" cy="3961200"/>
          </a:xfrm>
          <a:prstGeom prst="rect">
            <a:avLst/>
          </a:prstGeom>
          <a:noFill/>
          <a:ln>
            <a:noFill/>
          </a:ln>
        </p:spPr>
        <p:txBody>
          <a:bodyPr spcFirstLastPara="1" wrap="square" lIns="91425" tIns="45700" rIns="91425" bIns="45700" anchor="ctr" anchorCtr="0">
            <a:noAutofit/>
          </a:bodyPr>
          <a:lstStyle/>
          <a:p>
            <a:pPr marL="0" lvl="0" indent="0" rtl="0">
              <a:lnSpc>
                <a:spcPct val="115000"/>
              </a:lnSpc>
              <a:spcBef>
                <a:spcPts val="0"/>
              </a:spcBef>
              <a:spcAft>
                <a:spcPts val="0"/>
              </a:spcAft>
              <a:buNone/>
            </a:pPr>
            <a:endParaRPr sz="1000" dirty="0">
              <a:solidFill>
                <a:schemeClr val="dk1"/>
              </a:solidFill>
              <a:highlight>
                <a:srgbClr val="FFFFFF"/>
              </a:highlight>
              <a:latin typeface="Arial"/>
              <a:ea typeface="Arial"/>
              <a:cs typeface="Arial"/>
              <a:sym typeface="Arial"/>
            </a:endParaRPr>
          </a:p>
          <a:p>
            <a:pPr marL="0" marR="0" lvl="0" indent="0" algn="l" rtl="0">
              <a:lnSpc>
                <a:spcPct val="90000"/>
              </a:lnSpc>
              <a:spcBef>
                <a:spcPts val="0"/>
              </a:spcBef>
              <a:spcAft>
                <a:spcPts val="0"/>
              </a:spcAft>
              <a:buNone/>
            </a:pPr>
            <a:endParaRPr sz="2800" dirty="0"/>
          </a:p>
          <a:p>
            <a:pPr marL="0" marR="0" lvl="0" indent="0" algn="l" rtl="0">
              <a:lnSpc>
                <a:spcPct val="90000"/>
              </a:lnSpc>
              <a:spcBef>
                <a:spcPts val="0"/>
              </a:spcBef>
              <a:spcAft>
                <a:spcPts val="0"/>
              </a:spcAft>
              <a:buNone/>
            </a:pPr>
            <a:endParaRPr sz="2800" dirty="0"/>
          </a:p>
          <a:p>
            <a:pPr marL="285750" marR="0" lvl="0" indent="-321310" algn="l" rtl="0">
              <a:lnSpc>
                <a:spcPct val="90000"/>
              </a:lnSpc>
              <a:spcBef>
                <a:spcPts val="0"/>
              </a:spcBef>
              <a:spcAft>
                <a:spcPts val="0"/>
              </a:spcAft>
              <a:buClr>
                <a:schemeClr val="lt1"/>
              </a:buClr>
              <a:buSzPts val="2800"/>
              <a:buFont typeface="Noto Sans Symbols"/>
              <a:buChar char="▶"/>
            </a:pPr>
            <a:r>
              <a:rPr lang="en-US" sz="2800" dirty="0"/>
              <a:t>Many new positions or applications for privileges will require Letters of Recommendation</a:t>
            </a:r>
            <a:endParaRPr sz="2800" dirty="0"/>
          </a:p>
          <a:p>
            <a:pPr marL="742950" marR="0" lvl="1" indent="-278130" algn="l" rtl="0">
              <a:lnSpc>
                <a:spcPct val="90000"/>
              </a:lnSpc>
              <a:spcBef>
                <a:spcPts val="0"/>
              </a:spcBef>
              <a:spcAft>
                <a:spcPts val="0"/>
              </a:spcAft>
              <a:buClr>
                <a:schemeClr val="lt1"/>
              </a:buClr>
              <a:buSzPts val="1800"/>
              <a:buFont typeface="Noto Sans Symbols"/>
              <a:buChar char="▶"/>
            </a:pPr>
            <a:r>
              <a:rPr lang="en-US" dirty="0"/>
              <a:t>aka Reference Letters, </a:t>
            </a:r>
            <a:r>
              <a:rPr lang="en-US" dirty="0" smtClean="0"/>
              <a:t>Peer/colleague, Recommendations</a:t>
            </a:r>
            <a:r>
              <a:rPr lang="en-US" dirty="0"/>
              <a:t>, Verifications, Unique credentialing </a:t>
            </a:r>
            <a:r>
              <a:rPr lang="en-US" dirty="0" smtClean="0"/>
              <a:t>paperwork, some are specific for Program </a:t>
            </a:r>
            <a:r>
              <a:rPr lang="en-US" dirty="0"/>
              <a:t>D</a:t>
            </a:r>
            <a:r>
              <a:rPr lang="en-US" dirty="0" smtClean="0"/>
              <a:t>irector (PD)</a:t>
            </a:r>
            <a:endParaRPr dirty="0"/>
          </a:p>
          <a:p>
            <a:pPr marL="0" marR="0" lvl="0" indent="0" algn="l" rtl="0">
              <a:lnSpc>
                <a:spcPct val="90000"/>
              </a:lnSpc>
              <a:spcBef>
                <a:spcPts val="0"/>
              </a:spcBef>
              <a:spcAft>
                <a:spcPts val="0"/>
              </a:spcAft>
              <a:buNone/>
            </a:pPr>
            <a:endParaRPr sz="2800" dirty="0"/>
          </a:p>
          <a:p>
            <a:pPr marL="285750" marR="0" lvl="0" indent="-321310" algn="l" rtl="0">
              <a:lnSpc>
                <a:spcPct val="90000"/>
              </a:lnSpc>
              <a:spcBef>
                <a:spcPts val="0"/>
              </a:spcBef>
              <a:spcAft>
                <a:spcPts val="0"/>
              </a:spcAft>
              <a:buClr>
                <a:schemeClr val="lt1"/>
              </a:buClr>
              <a:buSzPts val="2800"/>
              <a:buFont typeface="Noto Sans Symbols"/>
              <a:buChar char="▶"/>
            </a:pPr>
            <a:r>
              <a:rPr lang="en-US" sz="2800" dirty="0"/>
              <a:t>A request should </a:t>
            </a:r>
            <a:r>
              <a:rPr lang="en-US" sz="2800" dirty="0" smtClean="0"/>
              <a:t>be sent </a:t>
            </a:r>
            <a:r>
              <a:rPr lang="en-US" sz="2800" dirty="0"/>
              <a:t>via email to YOUR FACULTY ADVISOR as well as a release form </a:t>
            </a:r>
            <a:endParaRPr sz="2800" dirty="0"/>
          </a:p>
          <a:p>
            <a:pPr marL="742950" marR="0" lvl="1" indent="-290830" algn="l" rtl="0">
              <a:lnSpc>
                <a:spcPct val="90000"/>
              </a:lnSpc>
              <a:spcBef>
                <a:spcPts val="0"/>
              </a:spcBef>
              <a:spcAft>
                <a:spcPts val="0"/>
              </a:spcAft>
              <a:buClr>
                <a:schemeClr val="lt1"/>
              </a:buClr>
              <a:buSzPts val="2000"/>
              <a:buFont typeface="Noto Sans Symbols"/>
              <a:buChar char="▶"/>
            </a:pPr>
            <a:r>
              <a:rPr lang="en-US" sz="2000" dirty="0"/>
              <a:t>This will preclude the </a:t>
            </a:r>
            <a:r>
              <a:rPr lang="en-US" sz="2000" dirty="0" smtClean="0"/>
              <a:t>“popular” </a:t>
            </a:r>
            <a:r>
              <a:rPr lang="en-US" sz="2000" dirty="0"/>
              <a:t>professors from getting overloaded with too many requests!</a:t>
            </a:r>
            <a:endParaRPr sz="2000" dirty="0"/>
          </a:p>
          <a:p>
            <a:pPr marL="742950" marR="0" lvl="1" indent="-316230" algn="l" rtl="0">
              <a:lnSpc>
                <a:spcPct val="90000"/>
              </a:lnSpc>
              <a:spcBef>
                <a:spcPts val="0"/>
              </a:spcBef>
              <a:spcAft>
                <a:spcPts val="0"/>
              </a:spcAft>
              <a:buClr>
                <a:schemeClr val="lt1"/>
              </a:buClr>
              <a:buSzPts val="2400"/>
              <a:buFont typeface="Noto Sans Symbols"/>
              <a:buChar char="▶"/>
            </a:pPr>
            <a:r>
              <a:rPr lang="en-US" sz="2400" dirty="0"/>
              <a:t>W</a:t>
            </a:r>
            <a:r>
              <a:rPr lang="en-US" sz="2400" dirty="0" smtClean="0"/>
              <a:t>hen </a:t>
            </a:r>
            <a:r>
              <a:rPr lang="en-US" sz="2400" dirty="0"/>
              <a:t>the recommendation MUST come from the </a:t>
            </a:r>
            <a:r>
              <a:rPr lang="en-US" sz="2400" dirty="0" smtClean="0"/>
              <a:t>PD, the </a:t>
            </a:r>
            <a:r>
              <a:rPr lang="en-US" sz="2400" dirty="0"/>
              <a:t>requests should be made directly to </a:t>
            </a:r>
            <a:r>
              <a:rPr lang="en-US" sz="2400" dirty="0" smtClean="0"/>
              <a:t>Prof Huber</a:t>
            </a:r>
            <a:endParaRPr sz="2400" dirty="0"/>
          </a:p>
          <a:p>
            <a:pPr marL="457200" marR="0" lvl="0" indent="0" algn="l" rtl="0">
              <a:lnSpc>
                <a:spcPct val="90000"/>
              </a:lnSpc>
              <a:spcBef>
                <a:spcPts val="0"/>
              </a:spcBef>
              <a:spcAft>
                <a:spcPts val="0"/>
              </a:spcAft>
              <a:buNone/>
            </a:pPr>
            <a:endParaRPr sz="1800" dirty="0"/>
          </a:p>
          <a:p>
            <a:pPr marL="742950" marR="0" lvl="1" indent="-278130" algn="l" rtl="0">
              <a:lnSpc>
                <a:spcPct val="90000"/>
              </a:lnSpc>
              <a:spcBef>
                <a:spcPts val="0"/>
              </a:spcBef>
              <a:spcAft>
                <a:spcPts val="0"/>
              </a:spcAft>
              <a:buClr>
                <a:schemeClr val="lt1"/>
              </a:buClr>
              <a:buSzPts val="1800"/>
              <a:buFont typeface="Noto Sans Symbols"/>
              <a:buChar char="▶"/>
            </a:pPr>
            <a:r>
              <a:rPr lang="en-US" dirty="0"/>
              <a:t>***WARNING*** Failure to contact the correct faculty may result in delayed processing of your request!</a:t>
            </a:r>
            <a:endParaRP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684212" y="4487332"/>
            <a:ext cx="8534400" cy="1507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u="sng"/>
              <a:t>RESOURCES</a:t>
            </a:r>
            <a:endParaRPr u="sng"/>
          </a:p>
        </p:txBody>
      </p:sp>
      <p:sp>
        <p:nvSpPr>
          <p:cNvPr id="328" name="Shape 328"/>
          <p:cNvSpPr txBox="1">
            <a:spLocks noGrp="1"/>
          </p:cNvSpPr>
          <p:nvPr>
            <p:ph type="body" idx="1"/>
          </p:nvPr>
        </p:nvSpPr>
        <p:spPr>
          <a:xfrm>
            <a:off x="684200" y="685800"/>
            <a:ext cx="8534400" cy="4090200"/>
          </a:xfrm>
          <a:prstGeom prst="rect">
            <a:avLst/>
          </a:prstGeom>
        </p:spPr>
        <p:txBody>
          <a:bodyPr spcFirstLastPara="1" wrap="square" lIns="91425" tIns="91425" rIns="91425" bIns="91425" anchor="ctr" anchorCtr="0">
            <a:noAutofit/>
          </a:bodyPr>
          <a:lstStyle/>
          <a:p>
            <a:pPr marL="285750" lvl="0" indent="-184150">
              <a:spcBef>
                <a:spcPts val="400"/>
              </a:spcBef>
              <a:spcAft>
                <a:spcPts val="0"/>
              </a:spcAft>
              <a:buNone/>
            </a:pPr>
            <a:r>
              <a:rPr lang="en-US"/>
              <a:t>AAPA.ORG</a:t>
            </a:r>
            <a:endParaRPr/>
          </a:p>
          <a:p>
            <a:pPr marL="285750" lvl="0" indent="-184150">
              <a:spcBef>
                <a:spcPts val="600"/>
              </a:spcBef>
              <a:spcAft>
                <a:spcPts val="0"/>
              </a:spcAft>
              <a:buNone/>
            </a:pPr>
            <a:r>
              <a:rPr lang="en-US"/>
              <a:t>NCCPA.NET</a:t>
            </a:r>
            <a:endParaRPr/>
          </a:p>
          <a:p>
            <a:pPr marL="285750" lvl="0" indent="-184150">
              <a:spcBef>
                <a:spcPts val="600"/>
              </a:spcBef>
              <a:spcAft>
                <a:spcPts val="0"/>
              </a:spcAft>
              <a:buNone/>
            </a:pPr>
            <a:r>
              <a:rPr lang="en-US"/>
              <a:t>STATE BOARD OF MEDICINE</a:t>
            </a:r>
            <a:endParaRPr/>
          </a:p>
          <a:p>
            <a:pPr marL="285750" lvl="0" indent="-184150">
              <a:spcBef>
                <a:spcPts val="600"/>
              </a:spcBef>
              <a:spcAft>
                <a:spcPts val="0"/>
              </a:spcAft>
              <a:buNone/>
            </a:pPr>
            <a:r>
              <a:rPr lang="en-US"/>
              <a:t>STATE PA CHAPTERS</a:t>
            </a:r>
            <a:endParaRPr/>
          </a:p>
          <a:p>
            <a:pPr marL="285750" lvl="0" indent="-184150">
              <a:spcBef>
                <a:spcPts val="600"/>
              </a:spcBef>
              <a:spcAft>
                <a:spcPts val="0"/>
              </a:spcAft>
              <a:buNone/>
            </a:pPr>
            <a:r>
              <a:rPr lang="en-US"/>
              <a:t>EXPERIENCED PAs at your workplace</a:t>
            </a:r>
            <a:endParaRPr/>
          </a:p>
          <a:p>
            <a:pPr marL="285750" lvl="0" indent="-184150">
              <a:spcBef>
                <a:spcPts val="600"/>
              </a:spcBef>
              <a:spcAft>
                <a:spcPts val="0"/>
              </a:spcAft>
              <a:buNone/>
            </a:pPr>
            <a:r>
              <a:rPr lang="en-US"/>
              <a:t>YOUR FACULTY</a:t>
            </a:r>
            <a:endParaRPr/>
          </a:p>
          <a:p>
            <a:pPr marL="285750" lvl="0" indent="-184150">
              <a:spcBef>
                <a:spcPts val="600"/>
              </a:spcBef>
              <a:spcAft>
                <a:spcPts val="0"/>
              </a:spcAft>
              <a:buNone/>
            </a:pPr>
            <a:r>
              <a:rPr lang="en-US"/>
              <a:t>MEDICAL STAFF OFFICE</a:t>
            </a:r>
            <a:endParaRPr/>
          </a:p>
          <a:p>
            <a:pPr marL="285750" lvl="0" indent="-184150">
              <a:spcBef>
                <a:spcPts val="600"/>
              </a:spcBef>
              <a:spcAft>
                <a:spcPts val="0"/>
              </a:spcAft>
              <a:buNone/>
            </a:pPr>
            <a:r>
              <a:rPr lang="en-US"/>
              <a:t>YOUR PRECEPTORS</a:t>
            </a:r>
            <a:endParaRPr/>
          </a:p>
          <a:p>
            <a:pPr marL="285750" lvl="0" indent="-184150">
              <a:spcBef>
                <a:spcPts val="600"/>
              </a:spcBef>
              <a:spcAft>
                <a:spcPts val="0"/>
              </a:spcAft>
              <a:buNone/>
            </a:pPr>
            <a:r>
              <a:rPr lang="en-US"/>
              <a:t>BILLING DEPARTMENT</a:t>
            </a:r>
            <a:endParaRPr/>
          </a:p>
          <a:p>
            <a:pPr marL="285750" lvl="0" indent="-184150">
              <a:spcBef>
                <a:spcPts val="600"/>
              </a:spcBef>
              <a:spcAft>
                <a:spcPts val="600"/>
              </a:spcAft>
              <a:buNone/>
            </a:pPr>
            <a:r>
              <a:rPr lang="en-US"/>
              <a:t>PRACTICE MANAGER</a:t>
            </a:r>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dt" idx="10"/>
          </p:nvPr>
        </p:nvSpPr>
        <p:spPr>
          <a:xfrm>
            <a:off x="8739188" y="6442075"/>
            <a:ext cx="1905000" cy="381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147" name="Shape 147"/>
          <p:cNvSpPr txBox="1">
            <a:spLocks noGrp="1"/>
          </p:cNvSpPr>
          <p:nvPr>
            <p:ph type="sldNum" idx="12"/>
          </p:nvPr>
        </p:nvSpPr>
        <p:spPr>
          <a:xfrm>
            <a:off x="8723313" y="6148388"/>
            <a:ext cx="1905000" cy="381000"/>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27</a:t>
            </a:fld>
            <a:endParaRPr sz="1800" b="0" i="0" u="none" strike="noStrike" cap="none">
              <a:solidFill>
                <a:schemeClr val="lt1"/>
              </a:solidFill>
              <a:latin typeface="Century Gothic"/>
              <a:ea typeface="Century Gothic"/>
              <a:cs typeface="Century Gothic"/>
              <a:sym typeface="Century Gothic"/>
            </a:endParaRPr>
          </a:p>
        </p:txBody>
      </p:sp>
      <p:sp>
        <p:nvSpPr>
          <p:cNvPr id="148" name="Shape 148"/>
          <p:cNvSpPr txBox="1">
            <a:spLocks noGrp="1"/>
          </p:cNvSpPr>
          <p:nvPr>
            <p:ph type="ctrTitle"/>
          </p:nvPr>
        </p:nvSpPr>
        <p:spPr>
          <a:xfrm>
            <a:off x="684212" y="685799"/>
            <a:ext cx="8054976" cy="1619519"/>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hlink"/>
              </a:buClr>
              <a:buFont typeface="Century Gothic"/>
              <a:buNone/>
            </a:pPr>
            <a:r>
              <a:rPr lang="en-US" sz="4800" b="0" i="0" u="none" strike="noStrike" cap="none" dirty="0" smtClean="0">
                <a:solidFill>
                  <a:schemeClr val="hlink"/>
                </a:solidFill>
                <a:latin typeface="Century Gothic"/>
                <a:ea typeface="Century Gothic"/>
                <a:cs typeface="Century Gothic"/>
                <a:sym typeface="Century Gothic"/>
              </a:rPr>
              <a:t>Push to the finish!</a:t>
            </a:r>
            <a:endParaRPr dirty="0"/>
          </a:p>
        </p:txBody>
      </p:sp>
      <p:pic>
        <p:nvPicPr>
          <p:cNvPr id="149" name="Shape 149"/>
          <p:cNvPicPr preferRelativeResize="0"/>
          <p:nvPr/>
        </p:nvPicPr>
        <p:blipFill>
          <a:blip r:embed="rId3">
            <a:alphaModFix/>
          </a:blip>
          <a:stretch>
            <a:fillRect/>
          </a:stretch>
        </p:blipFill>
        <p:spPr>
          <a:xfrm>
            <a:off x="1419600" y="3527927"/>
            <a:ext cx="3332150" cy="2258050"/>
          </a:xfrm>
          <a:prstGeom prst="rect">
            <a:avLst/>
          </a:prstGeom>
          <a:noFill/>
          <a:ln>
            <a:noFill/>
          </a:ln>
        </p:spPr>
      </p:pic>
    </p:spTree>
    <p:extLst>
      <p:ext uri="{BB962C8B-B14F-4D97-AF65-F5344CB8AC3E}">
        <p14:creationId xmlns:p14="http://schemas.microsoft.com/office/powerpoint/2010/main" val="17713223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48"/>
                                        </p:tgtEl>
                                        <p:attrNameLst>
                                          <p:attrName>style.visibility</p:attrName>
                                        </p:attrNameLst>
                                      </p:cBhvr>
                                      <p:to>
                                        <p:strVal val="visible"/>
                                      </p:to>
                                    </p:set>
                                    <p:anim calcmode="lin" valueType="num">
                                      <p:cBhvr additive="base">
                                        <p:cTn id="7" dur="500"/>
                                        <p:tgtEl>
                                          <p:spTgt spid="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dt" idx="10"/>
          </p:nvPr>
        </p:nvSpPr>
        <p:spPr>
          <a:xfrm>
            <a:off x="9904412" y="6172200"/>
            <a:ext cx="1600200" cy="3651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334" name="Shape 334"/>
          <p:cNvSpPr txBox="1">
            <a:spLocks noGrp="1"/>
          </p:cNvSpPr>
          <p:nvPr>
            <p:ph type="sldNum" idx="12"/>
          </p:nvPr>
        </p:nvSpPr>
        <p:spPr>
          <a:xfrm>
            <a:off x="10363200" y="5578475"/>
            <a:ext cx="1142100" cy="669900"/>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28</a:t>
            </a:fld>
            <a:endParaRPr sz="1800" b="0" i="0" u="none" strike="noStrike" cap="none">
              <a:solidFill>
                <a:schemeClr val="lt1"/>
              </a:solidFill>
              <a:latin typeface="Times New Roman"/>
              <a:ea typeface="Times New Roman"/>
              <a:cs typeface="Times New Roman"/>
              <a:sym typeface="Times New Roman"/>
            </a:endParaRPr>
          </a:p>
        </p:txBody>
      </p:sp>
      <p:sp>
        <p:nvSpPr>
          <p:cNvPr id="335" name="Shape 335"/>
          <p:cNvSpPr txBox="1">
            <a:spLocks noGrp="1"/>
          </p:cNvSpPr>
          <p:nvPr>
            <p:ph type="title"/>
          </p:nvPr>
        </p:nvSpPr>
        <p:spPr>
          <a:xfrm>
            <a:off x="1579025" y="492717"/>
            <a:ext cx="9487500" cy="5446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Century Gothic"/>
              <a:buNone/>
            </a:pPr>
            <a:r>
              <a:rPr lang="en-US" sz="4800" b="0" i="0" u="none" strike="noStrike" cap="none">
                <a:solidFill>
                  <a:schemeClr val="lt1"/>
                </a:solidFill>
                <a:latin typeface="Century Gothic"/>
                <a:ea typeface="Century Gothic"/>
                <a:cs typeface="Century Gothic"/>
                <a:sym typeface="Century Gothic"/>
              </a:rPr>
              <a:t>QUESTIONS?</a:t>
            </a:r>
            <a:endParaRPr sz="4800" b="0" i="0" u="none" strike="noStrike" cap="none">
              <a:solidFill>
                <a:schemeClr val="lt1"/>
              </a:solidFill>
              <a:latin typeface="Century Gothic"/>
              <a:ea typeface="Century Gothic"/>
              <a:cs typeface="Century Gothic"/>
              <a:sym typeface="Century Gothic"/>
            </a:endParaRPr>
          </a:p>
          <a:p>
            <a:pPr marL="0" marR="0" lvl="0" indent="0" algn="ctr" rtl="0">
              <a:spcBef>
                <a:spcPts val="0"/>
              </a:spcBef>
              <a:spcAft>
                <a:spcPts val="0"/>
              </a:spcAft>
              <a:buClr>
                <a:schemeClr val="lt1"/>
              </a:buClr>
              <a:buFont typeface="Century Gothic"/>
              <a:buNone/>
            </a:pPr>
            <a:endParaRPr sz="4000"/>
          </a:p>
          <a:p>
            <a:pPr marL="0" marR="0" lvl="0" indent="0" algn="ctr" rtl="0">
              <a:spcBef>
                <a:spcPts val="0"/>
              </a:spcBef>
              <a:spcAft>
                <a:spcPts val="0"/>
              </a:spcAft>
              <a:buClr>
                <a:schemeClr val="lt1"/>
              </a:buClr>
              <a:buFont typeface="Century Gothic"/>
              <a:buNone/>
            </a:pPr>
            <a:endParaRPr sz="4000"/>
          </a:p>
          <a:p>
            <a:pPr marL="0" marR="0" lvl="0" indent="0" algn="ctr" rtl="0">
              <a:spcBef>
                <a:spcPts val="0"/>
              </a:spcBef>
              <a:spcAft>
                <a:spcPts val="0"/>
              </a:spcAft>
              <a:buClr>
                <a:schemeClr val="lt1"/>
              </a:buClr>
              <a:buFont typeface="Century Gothic"/>
              <a:buNone/>
            </a:pPr>
            <a:endParaRPr sz="4000"/>
          </a:p>
          <a:p>
            <a:pPr marL="0" marR="0" lvl="0" indent="0" algn="ctr" rtl="0">
              <a:spcBef>
                <a:spcPts val="0"/>
              </a:spcBef>
              <a:spcAft>
                <a:spcPts val="0"/>
              </a:spcAft>
              <a:buClr>
                <a:schemeClr val="lt1"/>
              </a:buClr>
              <a:buFont typeface="Century Gothic"/>
              <a:buNone/>
            </a:pPr>
            <a:endParaRPr sz="4000"/>
          </a:p>
          <a:p>
            <a:pPr marL="0" marR="0" lvl="0" indent="0" algn="ctr" rtl="0">
              <a:spcBef>
                <a:spcPts val="0"/>
              </a:spcBef>
              <a:spcAft>
                <a:spcPts val="0"/>
              </a:spcAft>
              <a:buClr>
                <a:schemeClr val="lt1"/>
              </a:buClr>
              <a:buFont typeface="Century Gothic"/>
              <a:buNone/>
            </a:pPr>
            <a:r>
              <a:rPr lang="en-US" sz="3000"/>
              <a:t>(weikz@arcadia.edu)</a:t>
            </a:r>
            <a:endParaRPr sz="3000"/>
          </a:p>
          <a:p>
            <a:pPr marL="0" marR="0" lvl="0" indent="0" algn="l" rtl="0">
              <a:spcBef>
                <a:spcPts val="0"/>
              </a:spcBef>
              <a:spcAft>
                <a:spcPts val="0"/>
              </a:spcAft>
              <a:buClr>
                <a:schemeClr val="lt1"/>
              </a:buClr>
              <a:buFont typeface="Century Gothic"/>
              <a:buNone/>
            </a:pPr>
            <a:endParaRPr sz="4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5" name="Shape 155"/>
          <p:cNvSpPr txBox="1">
            <a:spLocks noGrp="1"/>
          </p:cNvSpPr>
          <p:nvPr>
            <p:ph type="sldNum" idx="12"/>
          </p:nvPr>
        </p:nvSpPr>
        <p:spPr>
          <a:xfrm>
            <a:off x="8723313" y="6148388"/>
            <a:ext cx="1905000" cy="381000"/>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3</a:t>
            </a:fld>
            <a:endParaRPr sz="1800" b="0" i="0" u="none" strike="noStrike" cap="none">
              <a:solidFill>
                <a:schemeClr val="lt1"/>
              </a:solidFill>
              <a:latin typeface="Century Gothic"/>
              <a:ea typeface="Century Gothic"/>
              <a:cs typeface="Century Gothic"/>
              <a:sym typeface="Century Gothic"/>
            </a:endParaRPr>
          </a:p>
        </p:txBody>
      </p:sp>
      <p:sp>
        <p:nvSpPr>
          <p:cNvPr id="156" name="Shape 156"/>
          <p:cNvSpPr txBox="1">
            <a:spLocks noGrp="1"/>
          </p:cNvSpPr>
          <p:nvPr>
            <p:ph type="ctrTitle"/>
          </p:nvPr>
        </p:nvSpPr>
        <p:spPr>
          <a:xfrm>
            <a:off x="668325" y="651850"/>
            <a:ext cx="8055000" cy="6171150"/>
          </a:xfrm>
          <a:prstGeom prst="rect">
            <a:avLst/>
          </a:prstGeom>
          <a:noFill/>
          <a:ln>
            <a:noFill/>
          </a:ln>
        </p:spPr>
        <p:txBody>
          <a:bodyPr spcFirstLastPara="1" wrap="square" lIns="91425" tIns="45700" rIns="91425" bIns="45700" anchor="t" anchorCtr="0">
            <a:noAutofit/>
          </a:bodyPr>
          <a:lstStyle/>
          <a:p>
            <a:pPr marL="0" marR="0" lvl="0" indent="0" rtl="0">
              <a:spcBef>
                <a:spcPts val="0"/>
              </a:spcBef>
              <a:spcAft>
                <a:spcPts val="0"/>
              </a:spcAft>
              <a:buClr>
                <a:schemeClr val="hlink"/>
              </a:buClr>
              <a:buFont typeface="Century Gothic"/>
              <a:buNone/>
            </a:pPr>
            <a:r>
              <a:rPr lang="en-US" sz="3600"/>
              <a:t>Certification</a:t>
            </a:r>
            <a:endParaRPr sz="3600"/>
          </a:p>
          <a:p>
            <a:pPr marL="0" marR="0" lvl="0" indent="0" rtl="0">
              <a:spcBef>
                <a:spcPts val="0"/>
              </a:spcBef>
              <a:spcAft>
                <a:spcPts val="0"/>
              </a:spcAft>
              <a:buClr>
                <a:schemeClr val="hlink"/>
              </a:buClr>
              <a:buFont typeface="Century Gothic"/>
              <a:buNone/>
            </a:pPr>
            <a:r>
              <a:rPr lang="en-US" dirty="0"/>
              <a:t>	</a:t>
            </a:r>
            <a:r>
              <a:rPr lang="en-US" sz="1800" dirty="0"/>
              <a:t>- national recognition of your ability to meet minimum standard</a:t>
            </a:r>
            <a:endParaRPr sz="1800" dirty="0"/>
          </a:p>
          <a:p>
            <a:pPr marL="0" marR="0" lvl="0" indent="0" rtl="0">
              <a:spcBef>
                <a:spcPts val="0"/>
              </a:spcBef>
              <a:spcAft>
                <a:spcPts val="0"/>
              </a:spcAft>
              <a:buClr>
                <a:schemeClr val="hlink"/>
              </a:buClr>
              <a:buFont typeface="Century Gothic"/>
              <a:buNone/>
            </a:pPr>
            <a:endParaRPr dirty="0"/>
          </a:p>
          <a:p>
            <a:pPr marL="0" marR="0" lvl="0" indent="0" rtl="0">
              <a:spcBef>
                <a:spcPts val="0"/>
              </a:spcBef>
              <a:spcAft>
                <a:spcPts val="0"/>
              </a:spcAft>
              <a:buClr>
                <a:schemeClr val="hlink"/>
              </a:buClr>
              <a:buFont typeface="Century Gothic"/>
              <a:buNone/>
            </a:pPr>
            <a:r>
              <a:rPr lang="en-US" sz="3600" dirty="0"/>
              <a:t>Licensure</a:t>
            </a:r>
            <a:endParaRPr sz="3600" dirty="0"/>
          </a:p>
          <a:p>
            <a:pPr marL="0" marR="0" lvl="0" indent="0" rtl="0">
              <a:spcBef>
                <a:spcPts val="0"/>
              </a:spcBef>
              <a:spcAft>
                <a:spcPts val="0"/>
              </a:spcAft>
              <a:buClr>
                <a:schemeClr val="hlink"/>
              </a:buClr>
              <a:buFont typeface="Century Gothic"/>
              <a:buNone/>
            </a:pPr>
            <a:r>
              <a:rPr lang="en-US" dirty="0"/>
              <a:t>	</a:t>
            </a:r>
            <a:r>
              <a:rPr lang="en-US" sz="1800" dirty="0"/>
              <a:t>- State-specific approval to practice medicine</a:t>
            </a:r>
            <a:endParaRPr sz="1800" dirty="0"/>
          </a:p>
          <a:p>
            <a:pPr marL="0" marR="0" lvl="0" indent="0" rtl="0">
              <a:spcBef>
                <a:spcPts val="0"/>
              </a:spcBef>
              <a:spcAft>
                <a:spcPts val="0"/>
              </a:spcAft>
              <a:buClr>
                <a:schemeClr val="hlink"/>
              </a:buClr>
              <a:buFont typeface="Century Gothic"/>
              <a:buNone/>
            </a:pPr>
            <a:endParaRPr dirty="0"/>
          </a:p>
          <a:p>
            <a:pPr marL="0" marR="0" lvl="0" indent="0" rtl="0">
              <a:spcBef>
                <a:spcPts val="0"/>
              </a:spcBef>
              <a:spcAft>
                <a:spcPts val="0"/>
              </a:spcAft>
              <a:buClr>
                <a:schemeClr val="hlink"/>
              </a:buClr>
              <a:buFont typeface="Century Gothic"/>
              <a:buNone/>
            </a:pPr>
            <a:r>
              <a:rPr lang="en-US" sz="3600" dirty="0"/>
              <a:t>Credentialing</a:t>
            </a:r>
            <a:endParaRPr sz="3600" dirty="0"/>
          </a:p>
          <a:p>
            <a:pPr marL="0" marR="0" lvl="0" indent="0" rtl="0">
              <a:spcBef>
                <a:spcPts val="0"/>
              </a:spcBef>
              <a:spcAft>
                <a:spcPts val="0"/>
              </a:spcAft>
              <a:buClr>
                <a:schemeClr val="hlink"/>
              </a:buClr>
              <a:buFont typeface="Century Gothic"/>
              <a:buNone/>
            </a:pPr>
            <a:r>
              <a:rPr lang="en-US" sz="3600" dirty="0"/>
              <a:t>	</a:t>
            </a:r>
            <a:r>
              <a:rPr lang="en-US" sz="1800" dirty="0"/>
              <a:t>- Specific privileges granted to join a medical staff</a:t>
            </a:r>
            <a:endParaRPr sz="1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56"/>
                                        </p:tgtEl>
                                        <p:attrNameLst>
                                          <p:attrName>style.visibility</p:attrName>
                                        </p:attrNameLst>
                                      </p:cBhvr>
                                      <p:to>
                                        <p:strVal val="visible"/>
                                      </p:to>
                                    </p:set>
                                    <p:anim calcmode="lin" valueType="num">
                                      <p:cBhvr additive="base">
                                        <p:cTn id="7" dur="500"/>
                                        <p:tgtEl>
                                          <p:spTgt spid="1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190917" y="5218652"/>
            <a:ext cx="8534400" cy="1507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u="sng" dirty="0" smtClean="0"/>
              <a:t/>
            </a:r>
            <a:br>
              <a:rPr lang="en-US" u="sng" dirty="0" smtClean="0"/>
            </a:br>
            <a:r>
              <a:rPr lang="en-US" u="sng" dirty="0" smtClean="0"/>
              <a:t>CERTIFICATION</a:t>
            </a:r>
            <a:endParaRPr u="sng" dirty="0"/>
          </a:p>
        </p:txBody>
      </p:sp>
      <p:sp>
        <p:nvSpPr>
          <p:cNvPr id="162" name="Shape 162"/>
          <p:cNvSpPr txBox="1">
            <a:spLocks noGrp="1"/>
          </p:cNvSpPr>
          <p:nvPr>
            <p:ph type="body" idx="1"/>
          </p:nvPr>
        </p:nvSpPr>
        <p:spPr>
          <a:xfrm>
            <a:off x="684200" y="708875"/>
            <a:ext cx="7569463" cy="3592500"/>
          </a:xfrm>
          <a:prstGeom prst="rect">
            <a:avLst/>
          </a:prstGeom>
        </p:spPr>
        <p:txBody>
          <a:bodyPr spcFirstLastPara="1" wrap="square" lIns="91425" tIns="91425" rIns="91425" bIns="91425" anchor="ctr" anchorCtr="0">
            <a:noAutofit/>
          </a:bodyPr>
          <a:lstStyle/>
          <a:p>
            <a:pPr marL="0" lvl="0" indent="0" rtl="0">
              <a:spcBef>
                <a:spcPts val="400"/>
              </a:spcBef>
              <a:spcAft>
                <a:spcPts val="0"/>
              </a:spcAft>
              <a:buNone/>
            </a:pPr>
            <a:endParaRPr lang="en-US" dirty="0" smtClean="0"/>
          </a:p>
          <a:p>
            <a:pPr marL="0" lvl="0" indent="0" rtl="0">
              <a:spcBef>
                <a:spcPts val="400"/>
              </a:spcBef>
              <a:spcAft>
                <a:spcPts val="0"/>
              </a:spcAft>
              <a:buNone/>
            </a:pPr>
            <a:endParaRPr lang="en-US" dirty="0"/>
          </a:p>
          <a:p>
            <a:pPr marL="0" lvl="0" indent="0" rtl="0">
              <a:spcBef>
                <a:spcPts val="400"/>
              </a:spcBef>
              <a:spcAft>
                <a:spcPts val="0"/>
              </a:spcAft>
              <a:buNone/>
            </a:pPr>
            <a:r>
              <a:rPr lang="en-US" dirty="0" smtClean="0"/>
              <a:t>This </a:t>
            </a:r>
            <a:r>
              <a:rPr lang="en-US" dirty="0"/>
              <a:t>is what changes the “-S” to a “-C” after your PA that follows your name!</a:t>
            </a:r>
            <a:endParaRPr dirty="0"/>
          </a:p>
          <a:p>
            <a:pPr marL="0" lvl="0" indent="0" rtl="0">
              <a:spcBef>
                <a:spcPts val="600"/>
              </a:spcBef>
              <a:spcAft>
                <a:spcPts val="0"/>
              </a:spcAft>
              <a:buNone/>
            </a:pPr>
            <a:endParaRPr dirty="0"/>
          </a:p>
          <a:p>
            <a:pPr marL="0" lvl="0" indent="0" rtl="0">
              <a:spcBef>
                <a:spcPts val="600"/>
              </a:spcBef>
              <a:spcAft>
                <a:spcPts val="0"/>
              </a:spcAft>
              <a:buNone/>
            </a:pPr>
            <a:r>
              <a:rPr lang="en-US" dirty="0"/>
              <a:t>Must pass PANCE (</a:t>
            </a:r>
            <a:r>
              <a:rPr lang="en-US" u="sng" dirty="0">
                <a:solidFill>
                  <a:schemeClr val="hlink"/>
                </a:solidFill>
                <a:hlinkClick r:id="rId3"/>
              </a:rPr>
              <a:t>http://www.nccpa.net/pance-registration</a:t>
            </a:r>
            <a:r>
              <a:rPr lang="en-US" dirty="0"/>
              <a:t>)</a:t>
            </a:r>
            <a:endParaRPr dirty="0"/>
          </a:p>
          <a:p>
            <a:pPr marL="0" lvl="0" indent="0" rtl="0">
              <a:spcBef>
                <a:spcPts val="600"/>
              </a:spcBef>
              <a:spcAft>
                <a:spcPts val="0"/>
              </a:spcAft>
              <a:buNone/>
            </a:pPr>
            <a:r>
              <a:rPr lang="en-US" dirty="0"/>
              <a:t>	300 multiple choice </a:t>
            </a:r>
            <a:r>
              <a:rPr lang="en-US" dirty="0" smtClean="0"/>
              <a:t>questions</a:t>
            </a:r>
          </a:p>
          <a:p>
            <a:pPr marL="0" lvl="0" indent="0" rtl="0">
              <a:spcBef>
                <a:spcPts val="600"/>
              </a:spcBef>
              <a:spcAft>
                <a:spcPts val="0"/>
              </a:spcAft>
              <a:buNone/>
            </a:pPr>
            <a:r>
              <a:rPr lang="en-US" dirty="0"/>
              <a:t>	</a:t>
            </a:r>
            <a:r>
              <a:rPr lang="en-US" dirty="0" smtClean="0"/>
              <a:t>	5 blocks of 60 questions</a:t>
            </a:r>
            <a:endParaRPr dirty="0"/>
          </a:p>
          <a:p>
            <a:pPr marL="0" lvl="0" indent="0" rtl="0">
              <a:spcBef>
                <a:spcPts val="600"/>
              </a:spcBef>
              <a:spcAft>
                <a:spcPts val="0"/>
              </a:spcAft>
              <a:buNone/>
            </a:pPr>
            <a:r>
              <a:rPr lang="en-US" dirty="0"/>
              <a:t>	5 hours</a:t>
            </a:r>
            <a:endParaRPr dirty="0"/>
          </a:p>
          <a:p>
            <a:pPr marL="0" lvl="0" indent="0" rtl="0">
              <a:spcBef>
                <a:spcPts val="600"/>
              </a:spcBef>
              <a:spcAft>
                <a:spcPts val="0"/>
              </a:spcAft>
              <a:buNone/>
            </a:pPr>
            <a:r>
              <a:rPr lang="en-US" dirty="0"/>
              <a:t>	$</a:t>
            </a:r>
            <a:r>
              <a:rPr lang="en-US" dirty="0" smtClean="0"/>
              <a:t>550</a:t>
            </a:r>
            <a:endParaRPr dirty="0"/>
          </a:p>
          <a:p>
            <a:pPr marL="0" lvl="0" indent="0" rtl="0">
              <a:spcBef>
                <a:spcPts val="600"/>
              </a:spcBef>
              <a:spcAft>
                <a:spcPts val="0"/>
              </a:spcAft>
              <a:buNone/>
            </a:pPr>
            <a:r>
              <a:rPr lang="en-US" dirty="0"/>
              <a:t>	</a:t>
            </a:r>
            <a:endParaRPr dirty="0"/>
          </a:p>
          <a:p>
            <a:pPr marL="0" lvl="0" indent="0" rtl="0">
              <a:spcBef>
                <a:spcPts val="600"/>
              </a:spcBef>
              <a:spcAft>
                <a:spcPts val="0"/>
              </a:spcAft>
              <a:buNone/>
            </a:pPr>
            <a:r>
              <a:rPr lang="en-US" dirty="0" smtClean="0"/>
              <a:t>Able to register within 180 days of graduation</a:t>
            </a:r>
          </a:p>
          <a:p>
            <a:pPr marL="0" lvl="0" indent="0" rtl="0">
              <a:spcBef>
                <a:spcPts val="600"/>
              </a:spcBef>
              <a:spcAft>
                <a:spcPts val="0"/>
              </a:spcAft>
              <a:buNone/>
            </a:pPr>
            <a:r>
              <a:rPr lang="en-US" dirty="0"/>
              <a:t>	</a:t>
            </a:r>
            <a:r>
              <a:rPr lang="en-US" dirty="0" smtClean="0"/>
              <a:t>- Recommend waiting until assured of final program completion date</a:t>
            </a:r>
          </a:p>
          <a:p>
            <a:pPr marL="0" lvl="0" indent="0" rtl="0">
              <a:spcBef>
                <a:spcPts val="600"/>
              </a:spcBef>
              <a:spcAft>
                <a:spcPts val="0"/>
              </a:spcAft>
              <a:buNone/>
            </a:pPr>
            <a:endParaRPr lang="en-US" dirty="0" smtClean="0"/>
          </a:p>
          <a:p>
            <a:pPr marL="0" lvl="0" indent="0" rtl="0">
              <a:spcBef>
                <a:spcPts val="600"/>
              </a:spcBef>
              <a:spcAft>
                <a:spcPts val="0"/>
              </a:spcAft>
              <a:buNone/>
            </a:pPr>
            <a:r>
              <a:rPr lang="en-US" dirty="0" smtClean="0"/>
              <a:t>Eligible to sit </a:t>
            </a:r>
            <a:r>
              <a:rPr lang="en-US" dirty="0"/>
              <a:t>7 days after graduation</a:t>
            </a:r>
            <a:endParaRPr dirty="0"/>
          </a:p>
          <a:p>
            <a:pPr marL="0" lvl="0" indent="0" rtl="0">
              <a:spcBef>
                <a:spcPts val="600"/>
              </a:spcBef>
              <a:spcAft>
                <a:spcPts val="600"/>
              </a:spcAft>
              <a:buNone/>
            </a:pPr>
            <a:endParaRPr dirty="0"/>
          </a:p>
        </p:txBody>
      </p:sp>
      <p:pic>
        <p:nvPicPr>
          <p:cNvPr id="163" name="Shape 163" descr="NCCPA_logo"/>
          <p:cNvPicPr preferRelativeResize="0"/>
          <p:nvPr/>
        </p:nvPicPr>
        <p:blipFill rotWithShape="1">
          <a:blip r:embed="rId4">
            <a:alphaModFix/>
          </a:blip>
          <a:srcRect/>
          <a:stretch/>
        </p:blipFill>
        <p:spPr>
          <a:xfrm>
            <a:off x="8344416" y="251937"/>
            <a:ext cx="3564900" cy="35925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12075" y="5350800"/>
            <a:ext cx="8534400" cy="1507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u="sng" dirty="0"/>
              <a:t>CERTIFICATION</a:t>
            </a:r>
            <a:endParaRPr u="sng" dirty="0"/>
          </a:p>
        </p:txBody>
      </p:sp>
      <p:sp>
        <p:nvSpPr>
          <p:cNvPr id="169" name="Shape 169"/>
          <p:cNvSpPr txBox="1">
            <a:spLocks noGrp="1"/>
          </p:cNvSpPr>
          <p:nvPr>
            <p:ph type="body" idx="1"/>
          </p:nvPr>
        </p:nvSpPr>
        <p:spPr>
          <a:xfrm>
            <a:off x="684199" y="685800"/>
            <a:ext cx="9141300" cy="4029000"/>
          </a:xfrm>
          <a:prstGeom prst="rect">
            <a:avLst/>
          </a:prstGeom>
        </p:spPr>
        <p:txBody>
          <a:bodyPr spcFirstLastPara="1" wrap="square" lIns="91425" tIns="91425" rIns="91425" bIns="91425" anchor="ctr" anchorCtr="0">
            <a:noAutofit/>
          </a:bodyPr>
          <a:lstStyle/>
          <a:p>
            <a:pPr marL="285750" lvl="0" indent="-184150">
              <a:spcBef>
                <a:spcPts val="400"/>
              </a:spcBef>
              <a:spcAft>
                <a:spcPts val="0"/>
              </a:spcAft>
              <a:buNone/>
            </a:pPr>
            <a:r>
              <a:rPr lang="en-US" dirty="0"/>
              <a:t>Maintenance:</a:t>
            </a:r>
            <a:endParaRPr dirty="0"/>
          </a:p>
          <a:p>
            <a:pPr marL="285750" lvl="0" indent="-184150">
              <a:spcBef>
                <a:spcPts val="600"/>
              </a:spcBef>
              <a:spcAft>
                <a:spcPts val="0"/>
              </a:spcAft>
              <a:buNone/>
            </a:pPr>
            <a:r>
              <a:rPr lang="en-US" dirty="0"/>
              <a:t>	</a:t>
            </a:r>
            <a:r>
              <a:rPr lang="en-US" dirty="0" smtClean="0"/>
              <a:t>Fees</a:t>
            </a:r>
            <a:endParaRPr dirty="0"/>
          </a:p>
          <a:p>
            <a:pPr marL="285750" lvl="0" indent="-184150">
              <a:spcBef>
                <a:spcPts val="600"/>
              </a:spcBef>
              <a:spcAft>
                <a:spcPts val="0"/>
              </a:spcAft>
              <a:buNone/>
            </a:pPr>
            <a:r>
              <a:rPr lang="en-US" dirty="0"/>
              <a:t>	CME - 100 hours every 2 years (at least 50 Cat 1)</a:t>
            </a:r>
            <a:endParaRPr dirty="0"/>
          </a:p>
          <a:p>
            <a:pPr marL="285750" lvl="0" indent="-184150">
              <a:spcBef>
                <a:spcPts val="600"/>
              </a:spcBef>
              <a:spcAft>
                <a:spcPts val="0"/>
              </a:spcAft>
              <a:buNone/>
            </a:pPr>
            <a:r>
              <a:rPr lang="en-US" dirty="0"/>
              <a:t>			NCCPA may audit CME documentation</a:t>
            </a:r>
            <a:endParaRPr dirty="0"/>
          </a:p>
          <a:p>
            <a:pPr marL="285750" lvl="0" indent="-184150">
              <a:spcBef>
                <a:spcPts val="600"/>
              </a:spcBef>
              <a:spcAft>
                <a:spcPts val="0"/>
              </a:spcAft>
              <a:buNone/>
            </a:pPr>
            <a:endParaRPr dirty="0"/>
          </a:p>
          <a:p>
            <a:pPr marL="285750" lvl="0" indent="-184150">
              <a:spcBef>
                <a:spcPts val="600"/>
              </a:spcBef>
              <a:spcAft>
                <a:spcPts val="0"/>
              </a:spcAft>
              <a:buNone/>
            </a:pPr>
            <a:r>
              <a:rPr lang="en-US" dirty="0"/>
              <a:t>PANRE: every 10 years, 240 questions, may be practice focused</a:t>
            </a:r>
            <a:endParaRPr dirty="0"/>
          </a:p>
          <a:p>
            <a:pPr marL="285750" lvl="0" indent="-184150">
              <a:spcBef>
                <a:spcPts val="600"/>
              </a:spcBef>
              <a:spcAft>
                <a:spcPts val="0"/>
              </a:spcAft>
              <a:buNone/>
            </a:pPr>
            <a:endParaRPr dirty="0"/>
          </a:p>
          <a:p>
            <a:pPr marL="285750" lvl="0" indent="-184150">
              <a:spcBef>
                <a:spcPts val="600"/>
              </a:spcBef>
              <a:spcAft>
                <a:spcPts val="0"/>
              </a:spcAft>
              <a:buNone/>
            </a:pPr>
            <a:r>
              <a:rPr lang="en-US" dirty="0" smtClean="0"/>
              <a:t>CAQs</a:t>
            </a:r>
          </a:p>
          <a:p>
            <a:pPr marL="285750" lvl="0" indent="-184150">
              <a:spcBef>
                <a:spcPts val="600"/>
              </a:spcBef>
              <a:spcAft>
                <a:spcPts val="0"/>
              </a:spcAft>
              <a:buNone/>
            </a:pPr>
            <a:r>
              <a:rPr lang="en-US" dirty="0"/>
              <a:t>	</a:t>
            </a:r>
            <a:r>
              <a:rPr lang="en-US" dirty="0" smtClean="0"/>
              <a:t>CT Surgery, ER, Hospital, </a:t>
            </a:r>
            <a:r>
              <a:rPr lang="en-US" dirty="0" err="1" smtClean="0"/>
              <a:t>Peds</a:t>
            </a:r>
            <a:r>
              <a:rPr lang="en-US" dirty="0" smtClean="0"/>
              <a:t>, Psych, Ortho, </a:t>
            </a:r>
            <a:r>
              <a:rPr lang="en-US" dirty="0" err="1" smtClean="0"/>
              <a:t>Nephro</a:t>
            </a:r>
            <a:endParaRPr lang="en-US" dirty="0" smtClean="0"/>
          </a:p>
          <a:p>
            <a:pPr marL="285750" lvl="0" indent="-184150">
              <a:spcBef>
                <a:spcPts val="600"/>
              </a:spcBef>
              <a:spcAft>
                <a:spcPts val="0"/>
              </a:spcAft>
              <a:buNone/>
            </a:pPr>
            <a:r>
              <a:rPr lang="en-US" dirty="0"/>
              <a:t>	</a:t>
            </a:r>
            <a:r>
              <a:rPr lang="en-US" dirty="0" smtClean="0"/>
              <a:t>$350, exam, experience, attestation</a:t>
            </a:r>
            <a:endParaRPr dirty="0"/>
          </a:p>
          <a:p>
            <a:pPr marL="285750" lvl="0" indent="-184150">
              <a:spcBef>
                <a:spcPts val="600"/>
              </a:spcBef>
              <a:spcAft>
                <a:spcPts val="0"/>
              </a:spcAft>
              <a:buNone/>
            </a:pPr>
            <a:endParaRPr dirty="0"/>
          </a:p>
          <a:p>
            <a:pPr marL="285750" lvl="0" indent="-184150">
              <a:spcBef>
                <a:spcPts val="600"/>
              </a:spcBef>
              <a:spcAft>
                <a:spcPts val="600"/>
              </a:spcAft>
              <a:buNone/>
            </a:pPr>
            <a:r>
              <a:rPr lang="en-US" dirty="0"/>
              <a:t>Re-certification options… Stay Tuned</a:t>
            </a:r>
            <a:r>
              <a:rPr lang="en-US" dirty="0" smtClean="0"/>
              <a:t>!</a:t>
            </a:r>
          </a:p>
          <a:p>
            <a:pPr marL="285750" lvl="0" indent="-184150">
              <a:spcBef>
                <a:spcPts val="600"/>
              </a:spcBef>
              <a:spcAft>
                <a:spcPts val="600"/>
              </a:spcAft>
              <a:buNone/>
            </a:pPr>
            <a:r>
              <a:rPr lang="en-US" dirty="0"/>
              <a:t>	</a:t>
            </a:r>
            <a:r>
              <a:rPr lang="en-US" dirty="0" smtClean="0"/>
              <a:t>Pilot program: 25 questions per quarter for 2 years</a:t>
            </a:r>
            <a:endParaRPr dirty="0"/>
          </a:p>
        </p:txBody>
      </p:sp>
      <p:pic>
        <p:nvPicPr>
          <p:cNvPr id="170" name="Shape 170" descr="disc2"/>
          <p:cNvPicPr preferRelativeResize="0"/>
          <p:nvPr/>
        </p:nvPicPr>
        <p:blipFill rotWithShape="1">
          <a:blip r:embed="rId3">
            <a:alphaModFix/>
          </a:blip>
          <a:srcRect/>
          <a:stretch/>
        </p:blipFill>
        <p:spPr>
          <a:xfrm>
            <a:off x="8546475" y="3408125"/>
            <a:ext cx="2696700" cy="28134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684212" y="4487332"/>
            <a:ext cx="8534400" cy="1507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u="sng"/>
              <a:t>CERTIFICATION MAINTENANCE</a:t>
            </a:r>
            <a:endParaRPr u="sng"/>
          </a:p>
        </p:txBody>
      </p:sp>
      <p:sp>
        <p:nvSpPr>
          <p:cNvPr id="176" name="Shape 176"/>
          <p:cNvSpPr txBox="1">
            <a:spLocks noGrp="1"/>
          </p:cNvSpPr>
          <p:nvPr>
            <p:ph type="body" idx="1"/>
          </p:nvPr>
        </p:nvSpPr>
        <p:spPr>
          <a:xfrm>
            <a:off x="684212" y="685800"/>
            <a:ext cx="8534400" cy="3615300"/>
          </a:xfrm>
          <a:prstGeom prst="rect">
            <a:avLst/>
          </a:prstGeom>
        </p:spPr>
        <p:txBody>
          <a:bodyPr spcFirstLastPara="1" wrap="square" lIns="91425" tIns="91425" rIns="91425" bIns="91425" anchor="ctr" anchorCtr="0">
            <a:noAutofit/>
          </a:bodyPr>
          <a:lstStyle/>
          <a:p>
            <a:pPr marL="285750" lvl="0" indent="-184150">
              <a:spcBef>
                <a:spcPts val="400"/>
              </a:spcBef>
              <a:spcAft>
                <a:spcPts val="600"/>
              </a:spcAft>
              <a:buNone/>
            </a:pPr>
            <a:r>
              <a:rPr lang="en-US" sz="3000"/>
              <a:t>WARNING: If you do not meet the requirements NCCPA will contact your state medical board and your license will be revoked!</a:t>
            </a:r>
            <a:endParaRPr sz="3000"/>
          </a:p>
        </p:txBody>
      </p:sp>
      <p:pic>
        <p:nvPicPr>
          <p:cNvPr id="1026" name="Picture 2" descr="https://encrypted-tbn0.gstatic.com/images?q=tbn:ANd9GcTcwmY3rq4mTng00dPggbPP_ntph57vRLuJz6tt_erJs43oaCL3YG-GlAxq3Dxa2NPl97EuEPqR&amp;usqp=C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3954" y="1559999"/>
            <a:ext cx="1866900" cy="18669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684212" y="4459082"/>
            <a:ext cx="8534400" cy="1507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u="sng"/>
              <a:t>LICENSING</a:t>
            </a:r>
            <a:endParaRPr u="sng"/>
          </a:p>
        </p:txBody>
      </p:sp>
      <p:sp>
        <p:nvSpPr>
          <p:cNvPr id="182" name="Shape 182"/>
          <p:cNvSpPr txBox="1">
            <a:spLocks noGrp="1"/>
          </p:cNvSpPr>
          <p:nvPr>
            <p:ph type="body" idx="1"/>
          </p:nvPr>
        </p:nvSpPr>
        <p:spPr>
          <a:xfrm>
            <a:off x="684212" y="685800"/>
            <a:ext cx="8534400" cy="3615300"/>
          </a:xfrm>
          <a:prstGeom prst="rect">
            <a:avLst/>
          </a:prstGeom>
        </p:spPr>
        <p:txBody>
          <a:bodyPr spcFirstLastPara="1" wrap="square" lIns="91425" tIns="91425" rIns="91425" bIns="91425" anchor="ctr" anchorCtr="0">
            <a:noAutofit/>
          </a:bodyPr>
          <a:lstStyle/>
          <a:p>
            <a:pPr marL="0" lvl="0" indent="0" rtl="0">
              <a:spcBef>
                <a:spcPts val="400"/>
              </a:spcBef>
              <a:spcAft>
                <a:spcPts val="0"/>
              </a:spcAft>
              <a:buNone/>
            </a:pPr>
            <a:r>
              <a:rPr lang="en-US" dirty="0"/>
              <a:t>This is a </a:t>
            </a:r>
            <a:r>
              <a:rPr lang="en-US" b="1" u="sng" dirty="0"/>
              <a:t>STATE-SPECIFIC</a:t>
            </a:r>
            <a:r>
              <a:rPr lang="en-US" dirty="0"/>
              <a:t> process</a:t>
            </a:r>
            <a:endParaRPr dirty="0"/>
          </a:p>
          <a:p>
            <a:pPr marL="0" lvl="0" indent="0">
              <a:spcBef>
                <a:spcPts val="600"/>
              </a:spcBef>
              <a:spcAft>
                <a:spcPts val="0"/>
              </a:spcAft>
              <a:buNone/>
            </a:pPr>
            <a:r>
              <a:rPr lang="en-US" dirty="0"/>
              <a:t>	Allows you to see, diagnose and treat patients in that state     including prescribing privileges</a:t>
            </a:r>
            <a:endParaRPr dirty="0"/>
          </a:p>
          <a:p>
            <a:pPr marL="285750" lvl="0" indent="-184150">
              <a:spcBef>
                <a:spcPts val="600"/>
              </a:spcBef>
              <a:spcAft>
                <a:spcPts val="0"/>
              </a:spcAft>
              <a:buNone/>
            </a:pPr>
            <a:endParaRPr dirty="0"/>
          </a:p>
          <a:p>
            <a:pPr marL="101600" lvl="0" indent="0" rtl="0">
              <a:spcBef>
                <a:spcPts val="600"/>
              </a:spcBef>
              <a:spcAft>
                <a:spcPts val="0"/>
              </a:spcAft>
              <a:buNone/>
            </a:pPr>
            <a:r>
              <a:rPr lang="en-US" dirty="0"/>
              <a:t>Will need to submit a written agreement between you and your primary supervising physician denoting job description, scope of practice, and plan for oversight.</a:t>
            </a:r>
            <a:endParaRPr dirty="0"/>
          </a:p>
          <a:p>
            <a:pPr marL="101600" lvl="0" indent="0" rtl="0">
              <a:spcBef>
                <a:spcPts val="600"/>
              </a:spcBef>
              <a:spcAft>
                <a:spcPts val="0"/>
              </a:spcAft>
              <a:buNone/>
            </a:pPr>
            <a:endParaRPr dirty="0"/>
          </a:p>
          <a:p>
            <a:pPr marL="101600" lvl="0" indent="0">
              <a:spcBef>
                <a:spcPts val="600"/>
              </a:spcBef>
              <a:spcAft>
                <a:spcPts val="600"/>
              </a:spcAft>
              <a:buNone/>
            </a:pPr>
            <a:r>
              <a:rPr lang="en-US" dirty="0"/>
              <a:t>May add </a:t>
            </a:r>
            <a:r>
              <a:rPr lang="en-US" dirty="0" smtClean="0"/>
              <a:t>multiple substitute </a:t>
            </a:r>
            <a:r>
              <a:rPr lang="en-US" dirty="0"/>
              <a:t>supervising physicians.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000" b="0" i="0" u="none" strike="noStrike" cap="none" dirty="0">
              <a:solidFill>
                <a:srgbClr val="561601"/>
              </a:solidFill>
              <a:latin typeface="Century Gothic"/>
              <a:ea typeface="Century Gothic"/>
              <a:cs typeface="Century Gothic"/>
              <a:sym typeface="Century Gothic"/>
            </a:endParaRPr>
          </a:p>
        </p:txBody>
      </p:sp>
      <p:sp>
        <p:nvSpPr>
          <p:cNvPr id="188" name="Shape 188"/>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8</a:t>
            </a:fld>
            <a:endParaRPr sz="1800" b="0" i="0" u="none" strike="noStrike" cap="none">
              <a:solidFill>
                <a:schemeClr val="lt1"/>
              </a:solidFill>
              <a:latin typeface="Times New Roman"/>
              <a:ea typeface="Times New Roman"/>
              <a:cs typeface="Times New Roman"/>
              <a:sym typeface="Times New Roman"/>
            </a:endParaRPr>
          </a:p>
        </p:txBody>
      </p:sp>
      <p:sp>
        <p:nvSpPr>
          <p:cNvPr id="189" name="Shape 189"/>
          <p:cNvSpPr txBox="1">
            <a:spLocks noGrp="1"/>
          </p:cNvSpPr>
          <p:nvPr>
            <p:ph type="title"/>
          </p:nvPr>
        </p:nvSpPr>
        <p:spPr>
          <a:xfrm>
            <a:off x="684198" y="4487325"/>
            <a:ext cx="9866700" cy="150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1"/>
              </a:buClr>
              <a:buFont typeface="Century Gothic"/>
              <a:buNone/>
            </a:pPr>
            <a:r>
              <a:rPr lang="en-US" u="sng"/>
              <a:t>LICENSING</a:t>
            </a:r>
            <a:r>
              <a:rPr lang="en-US"/>
              <a:t> - </a:t>
            </a:r>
            <a:r>
              <a:rPr lang="en-US" sz="3600" b="0" i="0" u="none" strike="noStrike" cap="none">
                <a:solidFill>
                  <a:schemeClr val="lt1"/>
                </a:solidFill>
                <a:latin typeface="Century Gothic"/>
                <a:ea typeface="Century Gothic"/>
                <a:cs typeface="Century Gothic"/>
                <a:sym typeface="Century Gothic"/>
              </a:rPr>
              <a:t>STATE BOARD OF MEDICINE</a:t>
            </a:r>
            <a:endParaRPr/>
          </a:p>
        </p:txBody>
      </p:sp>
      <p:sp>
        <p:nvSpPr>
          <p:cNvPr id="190" name="Shape 190"/>
          <p:cNvSpPr txBox="1">
            <a:spLocks noGrp="1"/>
          </p:cNvSpPr>
          <p:nvPr>
            <p:ph type="body" idx="1"/>
          </p:nvPr>
        </p:nvSpPr>
        <p:spPr>
          <a:xfrm>
            <a:off x="684212" y="685800"/>
            <a:ext cx="8534400" cy="3615267"/>
          </a:xfrm>
          <a:prstGeom prst="rect">
            <a:avLst/>
          </a:prstGeom>
          <a:noFill/>
          <a:ln>
            <a:noFill/>
          </a:ln>
        </p:spPr>
        <p:txBody>
          <a:bodyPr spcFirstLastPara="1" wrap="square" lIns="91425" tIns="45700" rIns="91425" bIns="45700" anchor="ctr" anchorCtr="0">
            <a:noAutofit/>
          </a:bodyPr>
          <a:lstStyle/>
          <a:p>
            <a:pPr marL="0" marR="0" lvl="0" indent="0" algn="l" rtl="0">
              <a:lnSpc>
                <a:spcPct val="80000"/>
              </a:lnSpc>
              <a:spcBef>
                <a:spcPts val="0"/>
              </a:spcBef>
              <a:spcAft>
                <a:spcPts val="0"/>
              </a:spcAft>
              <a:buNone/>
            </a:pPr>
            <a:r>
              <a:rPr lang="en-US" sz="2400"/>
              <a:t>WHERE AM I GOING TO WORK?</a:t>
            </a:r>
            <a:endParaRPr sz="2400"/>
          </a:p>
          <a:p>
            <a:pPr marL="0" marR="0" lvl="0" indent="0" algn="l" rtl="0">
              <a:lnSpc>
                <a:spcPct val="80000"/>
              </a:lnSpc>
              <a:spcBef>
                <a:spcPts val="0"/>
              </a:spcBef>
              <a:spcAft>
                <a:spcPts val="0"/>
              </a:spcAft>
              <a:buNone/>
            </a:pPr>
            <a:endParaRPr sz="2400"/>
          </a:p>
          <a:p>
            <a:pPr marL="285750" marR="0" lvl="0" indent="-285750" algn="l" rtl="0">
              <a:lnSpc>
                <a:spcPct val="80000"/>
              </a:lnSpc>
              <a:spcBef>
                <a:spcPts val="0"/>
              </a:spcBef>
              <a:spcAft>
                <a:spcPts val="0"/>
              </a:spcAft>
              <a:buClr>
                <a:schemeClr val="lt1"/>
              </a:buClr>
              <a:buSzPts val="1920"/>
              <a:buFont typeface="Noto Sans Symbols"/>
              <a:buChar char="▶"/>
            </a:pPr>
            <a:r>
              <a:rPr lang="en-US" sz="2400" b="0" i="0" u="none" strike="noStrike" cap="none">
                <a:solidFill>
                  <a:schemeClr val="lt1"/>
                </a:solidFill>
                <a:latin typeface="Century Gothic"/>
                <a:ea typeface="Century Gothic"/>
                <a:cs typeface="Century Gothic"/>
                <a:sym typeface="Century Gothic"/>
              </a:rPr>
              <a:t>L</a:t>
            </a:r>
            <a:r>
              <a:rPr lang="en-US" sz="2400"/>
              <a:t>isted by state on</a:t>
            </a:r>
            <a:r>
              <a:rPr lang="en-US" sz="2400" b="0" i="0" u="none" strike="noStrike" cap="none">
                <a:solidFill>
                  <a:schemeClr val="lt1"/>
                </a:solidFill>
                <a:latin typeface="Century Gothic"/>
                <a:ea typeface="Century Gothic"/>
                <a:cs typeface="Century Gothic"/>
                <a:sym typeface="Century Gothic"/>
              </a:rPr>
              <a:t> WWW.AAPA.ORG</a:t>
            </a:r>
            <a:endParaRPr/>
          </a:p>
          <a:p>
            <a:pPr marL="285750" marR="0" lvl="0" indent="-285750" algn="l" rtl="0">
              <a:lnSpc>
                <a:spcPct val="80000"/>
              </a:lnSpc>
              <a:spcBef>
                <a:spcPts val="1080"/>
              </a:spcBef>
              <a:spcAft>
                <a:spcPts val="0"/>
              </a:spcAft>
              <a:buClr>
                <a:schemeClr val="lt1"/>
              </a:buClr>
              <a:buSzPts val="1920"/>
              <a:buFont typeface="Noto Sans Symbols"/>
              <a:buChar char="▶"/>
            </a:pPr>
            <a:r>
              <a:rPr lang="en-US" sz="2400" b="0" i="0" u="none" strike="noStrike" cap="none">
                <a:solidFill>
                  <a:schemeClr val="lt1"/>
                </a:solidFill>
                <a:latin typeface="Century Gothic"/>
                <a:ea typeface="Century Gothic"/>
                <a:cs typeface="Century Gothic"/>
                <a:sym typeface="Century Gothic"/>
              </a:rPr>
              <a:t>Make contact now and familiarize yourself with </a:t>
            </a:r>
            <a:r>
              <a:rPr lang="en-US" sz="2400"/>
              <a:t>the current laws</a:t>
            </a:r>
            <a:endParaRPr/>
          </a:p>
          <a:p>
            <a:pPr marL="285750" marR="0" lvl="0" indent="-285750" algn="l" rtl="0">
              <a:lnSpc>
                <a:spcPct val="80000"/>
              </a:lnSpc>
              <a:spcBef>
                <a:spcPts val="1080"/>
              </a:spcBef>
              <a:spcAft>
                <a:spcPts val="0"/>
              </a:spcAft>
              <a:buClr>
                <a:schemeClr val="lt1"/>
              </a:buClr>
              <a:buSzPts val="1920"/>
              <a:buFont typeface="Noto Sans Symbols"/>
              <a:buChar char="▶"/>
            </a:pPr>
            <a:r>
              <a:rPr lang="en-US" sz="2400" b="0" i="0" u="none" strike="noStrike" cap="none">
                <a:solidFill>
                  <a:schemeClr val="lt1"/>
                </a:solidFill>
                <a:latin typeface="Century Gothic"/>
                <a:ea typeface="Century Gothic"/>
                <a:cs typeface="Century Gothic"/>
                <a:sym typeface="Century Gothic"/>
              </a:rPr>
              <a:t>T</a:t>
            </a:r>
            <a:r>
              <a:rPr lang="en-US" sz="2400"/>
              <a:t>emporary </a:t>
            </a:r>
            <a:r>
              <a:rPr lang="en-US" sz="2400" b="0" i="0" u="none" strike="noStrike" cap="none">
                <a:solidFill>
                  <a:schemeClr val="lt1"/>
                </a:solidFill>
                <a:latin typeface="Century Gothic"/>
                <a:ea typeface="Century Gothic"/>
                <a:cs typeface="Century Gothic"/>
                <a:sym typeface="Century Gothic"/>
              </a:rPr>
              <a:t>P</a:t>
            </a:r>
            <a:r>
              <a:rPr lang="en-US" sz="2400"/>
              <a:t>rivileges </a:t>
            </a:r>
            <a:r>
              <a:rPr lang="en-US" sz="2400" b="0" i="0" u="none" strike="noStrike" cap="none">
                <a:solidFill>
                  <a:schemeClr val="lt1"/>
                </a:solidFill>
                <a:latin typeface="Century Gothic"/>
                <a:ea typeface="Century Gothic"/>
                <a:cs typeface="Century Gothic"/>
                <a:sym typeface="Century Gothic"/>
              </a:rPr>
              <a:t>- </a:t>
            </a:r>
            <a:r>
              <a:rPr lang="en-US" sz="2400"/>
              <a:t>you may be able to work on a temporary state license prior to passing the next available boards</a:t>
            </a:r>
            <a:endParaRPr/>
          </a:p>
          <a:p>
            <a:pPr marL="742950" marR="0" lvl="1" indent="-316230" algn="l" rtl="0">
              <a:lnSpc>
                <a:spcPct val="80000"/>
              </a:lnSpc>
              <a:spcBef>
                <a:spcPts val="1080"/>
              </a:spcBef>
              <a:spcAft>
                <a:spcPts val="0"/>
              </a:spcAft>
              <a:buClr>
                <a:schemeClr val="lt1"/>
              </a:buClr>
              <a:buSzPts val="1920"/>
              <a:buFont typeface="Noto Sans Symbols"/>
              <a:buChar char="▶"/>
            </a:pPr>
            <a:r>
              <a:rPr lang="en-US" sz="2400" b="0" i="0" u="none" strike="noStrike" cap="none">
                <a:solidFill>
                  <a:schemeClr val="lt1"/>
                </a:solidFill>
                <a:latin typeface="Century Gothic"/>
                <a:ea typeface="Century Gothic"/>
                <a:cs typeface="Century Gothic"/>
                <a:sym typeface="Century Gothic"/>
              </a:rPr>
              <a:t>I</a:t>
            </a:r>
            <a:r>
              <a:rPr lang="en-US" sz="2400"/>
              <a:t>f you</a:t>
            </a:r>
            <a:r>
              <a:rPr lang="en-US" sz="2400" b="0" i="0" u="none" strike="noStrike" cap="none">
                <a:solidFill>
                  <a:schemeClr val="lt1"/>
                </a:solidFill>
                <a:latin typeface="Century Gothic"/>
                <a:ea typeface="Century Gothic"/>
                <a:cs typeface="Century Gothic"/>
                <a:sym typeface="Century Gothic"/>
              </a:rPr>
              <a:t> FAIL, </a:t>
            </a:r>
            <a:r>
              <a:rPr lang="en-US" sz="2400"/>
              <a:t>cease practice!</a:t>
            </a:r>
            <a:r>
              <a:rPr lang="en-US" sz="2400" b="0" i="0" u="none" strike="noStrike" cap="none">
                <a:solidFill>
                  <a:schemeClr val="lt1"/>
                </a:solidFill>
                <a:latin typeface="Century Gothic"/>
                <a:ea typeface="Century Gothic"/>
                <a:cs typeface="Century Gothic"/>
                <a:sym typeface="Century Gothic"/>
              </a:rPr>
              <a:t> </a:t>
            </a:r>
            <a:endParaRPr/>
          </a:p>
        </p:txBody>
      </p:sp>
      <p:pic>
        <p:nvPicPr>
          <p:cNvPr id="191" name="Shape 191"/>
          <p:cNvPicPr preferRelativeResize="0"/>
          <p:nvPr/>
        </p:nvPicPr>
        <p:blipFill>
          <a:blip r:embed="rId3">
            <a:alphaModFix/>
          </a:blip>
          <a:stretch>
            <a:fillRect/>
          </a:stretch>
        </p:blipFill>
        <p:spPr>
          <a:xfrm>
            <a:off x="8928225" y="152400"/>
            <a:ext cx="3111375" cy="1908025"/>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000" b="0" i="0" u="none" strike="noStrike" cap="none">
                <a:solidFill>
                  <a:srgbClr val="561601"/>
                </a:solidFill>
                <a:latin typeface="Century Gothic"/>
                <a:ea typeface="Century Gothic"/>
                <a:cs typeface="Century Gothic"/>
                <a:sym typeface="Century Gothic"/>
              </a:rPr>
              <a:t>5/4/2017</a:t>
            </a:r>
            <a:endParaRPr sz="1000" b="0" i="0" u="none" strike="noStrike" cap="none">
              <a:solidFill>
                <a:srgbClr val="561601"/>
              </a:solidFill>
              <a:latin typeface="Century Gothic"/>
              <a:ea typeface="Century Gothic"/>
              <a:cs typeface="Century Gothic"/>
              <a:sym typeface="Century Gothic"/>
            </a:endParaRPr>
          </a:p>
        </p:txBody>
      </p:sp>
      <p:sp>
        <p:nvSpPr>
          <p:cNvPr id="197" name="Shape 197"/>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p>
            <a:pPr marL="457200" marR="0" lvl="1" indent="0" algn="l" rtl="0">
              <a:spcBef>
                <a:spcPts val="0"/>
              </a:spcBef>
              <a:spcAft>
                <a:spcPts val="0"/>
              </a:spcAft>
              <a:buNone/>
            </a:pPr>
            <a:fld id="{00000000-1234-1234-1234-123412341234}" type="slidenum">
              <a:rPr lang="en-US" sz="1800" b="0" i="0" u="none" strike="noStrike" cap="none">
                <a:solidFill>
                  <a:schemeClr val="lt1"/>
                </a:solidFill>
                <a:latin typeface="Century Gothic"/>
                <a:ea typeface="Century Gothic"/>
                <a:cs typeface="Century Gothic"/>
                <a:sym typeface="Century Gothic"/>
              </a:rPr>
              <a:t>9</a:t>
            </a:fld>
            <a:endParaRPr sz="1800" b="0" i="0" u="none" strike="noStrike" cap="none">
              <a:solidFill>
                <a:schemeClr val="lt1"/>
              </a:solidFill>
              <a:latin typeface="Times New Roman"/>
              <a:ea typeface="Times New Roman"/>
              <a:cs typeface="Times New Roman"/>
              <a:sym typeface="Times New Roman"/>
            </a:endParaRPr>
          </a:p>
        </p:txBody>
      </p:sp>
      <p:sp>
        <p:nvSpPr>
          <p:cNvPr id="198" name="Shape 198"/>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1"/>
              </a:buClr>
              <a:buFont typeface="Century Gothic"/>
              <a:buNone/>
            </a:pPr>
            <a:r>
              <a:rPr lang="en-US" sz="3600" b="0" i="0" u="none" strike="noStrike" cap="none">
                <a:solidFill>
                  <a:schemeClr val="lt1"/>
                </a:solidFill>
                <a:latin typeface="Century Gothic"/>
                <a:ea typeface="Century Gothic"/>
                <a:cs typeface="Century Gothic"/>
                <a:sym typeface="Century Gothic"/>
              </a:rPr>
              <a:t>OSTEOPATHIC</a:t>
            </a:r>
            <a:r>
              <a:rPr lang="en-US"/>
              <a:t> MEDICAL</a:t>
            </a:r>
            <a:r>
              <a:rPr lang="en-US" sz="3600" b="0" i="0" u="none" strike="noStrike" cap="none">
                <a:solidFill>
                  <a:schemeClr val="lt1"/>
                </a:solidFill>
                <a:latin typeface="Century Gothic"/>
                <a:ea typeface="Century Gothic"/>
                <a:cs typeface="Century Gothic"/>
                <a:sym typeface="Century Gothic"/>
              </a:rPr>
              <a:t> BOARDS</a:t>
            </a:r>
            <a:endParaRPr/>
          </a:p>
        </p:txBody>
      </p:sp>
      <p:sp>
        <p:nvSpPr>
          <p:cNvPr id="199" name="Shape 199"/>
          <p:cNvSpPr txBox="1">
            <a:spLocks noGrp="1"/>
          </p:cNvSpPr>
          <p:nvPr>
            <p:ph type="body" idx="1"/>
          </p:nvPr>
        </p:nvSpPr>
        <p:spPr>
          <a:xfrm>
            <a:off x="684212" y="685800"/>
            <a:ext cx="8534400" cy="3615267"/>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80000"/>
              </a:lnSpc>
              <a:spcBef>
                <a:spcPts val="0"/>
              </a:spcBef>
              <a:spcAft>
                <a:spcPts val="0"/>
              </a:spcAft>
              <a:buClr>
                <a:schemeClr val="lt1"/>
              </a:buClr>
              <a:buSzPts val="1920"/>
              <a:buFont typeface="Noto Sans Symbols"/>
              <a:buChar char="▶"/>
            </a:pPr>
            <a:r>
              <a:rPr lang="en-US" sz="2400" b="0" i="0" u="none" strike="noStrike" cap="none">
                <a:solidFill>
                  <a:schemeClr val="lt1"/>
                </a:solidFill>
                <a:latin typeface="Century Gothic"/>
                <a:ea typeface="Century Gothic"/>
                <a:cs typeface="Century Gothic"/>
                <a:sym typeface="Century Gothic"/>
              </a:rPr>
              <a:t>I</a:t>
            </a:r>
            <a:r>
              <a:rPr lang="en-US" sz="2400"/>
              <a:t>n</a:t>
            </a:r>
            <a:r>
              <a:rPr lang="en-US" sz="2400" b="0" i="0" u="none" strike="noStrike" cap="none">
                <a:solidFill>
                  <a:schemeClr val="lt1"/>
                </a:solidFill>
                <a:latin typeface="Century Gothic"/>
                <a:ea typeface="Century Gothic"/>
                <a:cs typeface="Century Gothic"/>
                <a:sym typeface="Century Gothic"/>
              </a:rPr>
              <a:t> PA, if you</a:t>
            </a:r>
            <a:r>
              <a:rPr lang="en-US" sz="2400"/>
              <a:t>r primary supervisor is a DO, you cannot work under temporary privileges</a:t>
            </a:r>
            <a:endParaRPr/>
          </a:p>
          <a:p>
            <a:pPr marL="285750" marR="0" lvl="0" indent="-285750" algn="l" rtl="0">
              <a:lnSpc>
                <a:spcPct val="80000"/>
              </a:lnSpc>
              <a:spcBef>
                <a:spcPts val="1080"/>
              </a:spcBef>
              <a:spcAft>
                <a:spcPts val="0"/>
              </a:spcAft>
              <a:buClr>
                <a:schemeClr val="lt1"/>
              </a:buClr>
              <a:buSzPts val="1920"/>
              <a:buFont typeface="Noto Sans Symbols"/>
              <a:buChar char="▶"/>
            </a:pPr>
            <a:r>
              <a:rPr lang="en-US" sz="2400" b="0" i="0" u="none" strike="noStrike" cap="none">
                <a:solidFill>
                  <a:schemeClr val="lt1"/>
                </a:solidFill>
                <a:latin typeface="Century Gothic"/>
                <a:ea typeface="Century Gothic"/>
                <a:cs typeface="Century Gothic"/>
                <a:sym typeface="Century Gothic"/>
              </a:rPr>
              <a:t>I</a:t>
            </a:r>
            <a:r>
              <a:rPr lang="en-US" sz="2400"/>
              <a:t>n all settings</a:t>
            </a:r>
            <a:r>
              <a:rPr lang="en-US" sz="2400" b="0" i="0" u="none" strike="noStrike" cap="none">
                <a:solidFill>
                  <a:schemeClr val="lt1"/>
                </a:solidFill>
                <a:latin typeface="Century Gothic"/>
                <a:ea typeface="Century Gothic"/>
                <a:cs typeface="Century Gothic"/>
                <a:sym typeface="Century Gothic"/>
              </a:rPr>
              <a:t>, </a:t>
            </a:r>
            <a:r>
              <a:rPr lang="en-US" sz="2400"/>
              <a:t>you are a</a:t>
            </a:r>
            <a:r>
              <a:rPr lang="en-US" sz="2400" b="0" i="0" u="none" strike="noStrike" cap="none">
                <a:solidFill>
                  <a:schemeClr val="lt1"/>
                </a:solidFill>
                <a:latin typeface="Century Gothic"/>
                <a:ea typeface="Century Gothic"/>
                <a:cs typeface="Century Gothic"/>
                <a:sym typeface="Century Gothic"/>
              </a:rPr>
              <a:t> “GRADUATE PA” u</a:t>
            </a:r>
            <a:r>
              <a:rPr lang="en-US" sz="2400"/>
              <a:t>ntil you are certified by NCCPA and licensed by the state BOM</a:t>
            </a:r>
            <a:endParaRPr/>
          </a:p>
          <a:p>
            <a:pPr marL="285750" marR="0" lvl="0" indent="-285750" algn="l" rtl="0">
              <a:lnSpc>
                <a:spcPct val="80000"/>
              </a:lnSpc>
              <a:spcBef>
                <a:spcPts val="1080"/>
              </a:spcBef>
              <a:spcAft>
                <a:spcPts val="0"/>
              </a:spcAft>
              <a:buClr>
                <a:schemeClr val="lt1"/>
              </a:buClr>
              <a:buSzPts val="1920"/>
              <a:buFont typeface="Noto Sans Symbols"/>
              <a:buChar char="▶"/>
            </a:pPr>
            <a:r>
              <a:rPr lang="en-US" sz="2400"/>
              <a:t>Start the process</a:t>
            </a:r>
            <a:r>
              <a:rPr lang="en-US" sz="2400" b="0" i="0" u="none" strike="noStrike" cap="none">
                <a:solidFill>
                  <a:schemeClr val="lt1"/>
                </a:solidFill>
                <a:latin typeface="Century Gothic"/>
                <a:ea typeface="Century Gothic"/>
                <a:cs typeface="Century Gothic"/>
                <a:sym typeface="Century Gothic"/>
              </a:rPr>
              <a:t> NOW </a:t>
            </a:r>
            <a:r>
              <a:rPr lang="en-US" sz="2400"/>
              <a:t>to avoid hold-ups later</a:t>
            </a:r>
            <a:endParaRPr/>
          </a:p>
        </p:txBody>
      </p:sp>
    </p:spTree>
  </p:cSld>
  <p:clrMapOvr>
    <a:masterClrMapping/>
  </p:clrMapOvr>
  <p:transition>
    <p:fade thruBlk="1"/>
  </p:transition>
</p:sld>
</file>

<file path=ppt/theme/theme1.xml><?xml version="1.0" encoding="utf-8"?>
<a:theme xmlns:a="http://schemas.openxmlformats.org/drawingml/2006/main" name="Slice">
  <a:themeElements>
    <a:clrScheme name="Slice">
      <a:dk1>
        <a:srgbClr val="000000"/>
      </a:dk1>
      <a:lt1>
        <a:srgbClr val="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8490</TotalTime>
  <Words>1504</Words>
  <Application>Microsoft Office PowerPoint</Application>
  <PresentationFormat>Widescreen</PresentationFormat>
  <Paragraphs>246</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Noto Sans Symbols</vt:lpstr>
      <vt:lpstr>Century Gothic</vt:lpstr>
      <vt:lpstr>Times New Roman</vt:lpstr>
      <vt:lpstr>Arial</vt:lpstr>
      <vt:lpstr>Slice</vt:lpstr>
      <vt:lpstr>LIFE AFTER GRADUATION: Licensure, Credentialing &amp; Privileges</vt:lpstr>
      <vt:lpstr>“I GRADUATED, I GOT THE DIPLOMA, NOW WHAT?”</vt:lpstr>
      <vt:lpstr>Certification  - national recognition of your ability to meet minimum standard  Licensure  - State-specific approval to practice medicine  Credentialing  - Specific privileges granted to join a medical staff</vt:lpstr>
      <vt:lpstr> CERTIFICATION</vt:lpstr>
      <vt:lpstr>CERTIFICATION</vt:lpstr>
      <vt:lpstr>CERTIFICATION MAINTENANCE</vt:lpstr>
      <vt:lpstr>LICENSING</vt:lpstr>
      <vt:lpstr>LICENSING - STATE BOARD OF MEDICINE</vt:lpstr>
      <vt:lpstr>OSTEOPATHIC MEDICAL BOARDS</vt:lpstr>
      <vt:lpstr>“CAN I WORK IF I AM WAITING FOR THE STATE TO PROCESS ME?”</vt:lpstr>
      <vt:lpstr>Specific Requirements in Pennsylvania</vt:lpstr>
      <vt:lpstr>“WHAT IF I DO NOT WANT TO WORK IN PA/DE?”</vt:lpstr>
      <vt:lpstr>“DOES THE SUPERVISOR NEED TO BE PRESENT WHEN I WORK?”</vt:lpstr>
      <vt:lpstr>“CAN I GET BOARD-APPROVAL WITHOUT A JOB?”</vt:lpstr>
      <vt:lpstr>“WHAT ABOUT PRESCRIBING?”</vt:lpstr>
      <vt:lpstr>Hospital CREDENTIALING (aka PRIVILEGES)</vt:lpstr>
      <vt:lpstr>“How Do I Gain Hospital PRIVILEGES?”</vt:lpstr>
      <vt:lpstr>DID SOMEONE ASK ABOUT $$BILLING$$?</vt:lpstr>
      <vt:lpstr>ACCOUNTABILITY</vt:lpstr>
      <vt:lpstr>PowerPoint Presentation</vt:lpstr>
      <vt:lpstr>PARTICIPATE</vt:lpstr>
      <vt:lpstr>GET STARTED!</vt:lpstr>
      <vt:lpstr>GET STARTED!</vt:lpstr>
      <vt:lpstr>Education Verification - Tips</vt:lpstr>
      <vt:lpstr>Letters of Recommendation</vt:lpstr>
      <vt:lpstr>RESOURCES</vt:lpstr>
      <vt:lpstr>Push to the finish!</vt:lpstr>
      <vt:lpstr>QUESTIONS?     (weikz@arcadia.edu)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AFTER GRADUATION: Certification, licensure, &amp; privileges</dc:title>
  <dc:creator>Weik, Zachary</dc:creator>
  <cp:lastModifiedBy>Windows User</cp:lastModifiedBy>
  <cp:revision>28</cp:revision>
  <dcterms:modified xsi:type="dcterms:W3CDTF">2021-05-19T15:40:11Z</dcterms:modified>
</cp:coreProperties>
</file>